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78" r:id="rId5"/>
    <p:sldId id="279" r:id="rId6"/>
    <p:sldId id="277" r:id="rId7"/>
    <p:sldId id="275" r:id="rId8"/>
  </p:sldIdLst>
  <p:sldSz cx="18288000" cy="10287000"/>
  <p:notesSz cx="6858000" cy="9144000"/>
  <p:embeddedFontLst>
    <p:embeddedFont>
      <p:font typeface="Glacial Indifference" panose="020B0604020202020204" charset="0"/>
      <p:regular r:id="rId9"/>
    </p:embeddedFont>
    <p:embeddedFont>
      <p:font typeface="Moontime" panose="020B0604020202020204" charset="0"/>
      <p:regular r:id="rId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A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31" d="100"/>
          <a:sy n="31" d="100"/>
        </p:scale>
        <p:origin x="1212" y="6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3.sv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3.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5.sv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961255" y="-2017079"/>
            <a:ext cx="13902753" cy="13381400"/>
          </a:xfrm>
          <a:custGeom>
            <a:avLst/>
            <a:gdLst/>
            <a:ahLst/>
            <a:cxnLst/>
            <a:rect l="l" t="t" r="r" b="b"/>
            <a:pathLst>
              <a:path w="13902753" h="13381400">
                <a:moveTo>
                  <a:pt x="0" y="0"/>
                </a:moveTo>
                <a:lnTo>
                  <a:pt x="13902754" y="0"/>
                </a:lnTo>
                <a:lnTo>
                  <a:pt x="13902754" y="13381400"/>
                </a:lnTo>
                <a:lnTo>
                  <a:pt x="0" y="13381400"/>
                </a:lnTo>
                <a:lnTo>
                  <a:pt x="0" y="0"/>
                </a:lnTo>
                <a:close/>
              </a:path>
            </a:pathLst>
          </a:custGeom>
          <a:blipFill>
            <a:blip r:embed="rId2"/>
            <a:stretch>
              <a:fillRect/>
            </a:stretch>
          </a:blipFill>
        </p:spPr>
      </p:sp>
      <p:sp>
        <p:nvSpPr>
          <p:cNvPr id="3" name="Freeform 3"/>
          <p:cNvSpPr/>
          <p:nvPr/>
        </p:nvSpPr>
        <p:spPr>
          <a:xfrm>
            <a:off x="562172" y="-668293"/>
            <a:ext cx="2446436" cy="4114800"/>
          </a:xfrm>
          <a:custGeom>
            <a:avLst/>
            <a:gdLst/>
            <a:ahLst/>
            <a:cxnLst/>
            <a:rect l="l" t="t" r="r" b="b"/>
            <a:pathLst>
              <a:path w="2446436" h="4114800">
                <a:moveTo>
                  <a:pt x="0" y="0"/>
                </a:moveTo>
                <a:lnTo>
                  <a:pt x="2446436" y="0"/>
                </a:lnTo>
                <a:lnTo>
                  <a:pt x="244643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864009" y="6950278"/>
            <a:ext cx="2423991" cy="4114800"/>
          </a:xfrm>
          <a:custGeom>
            <a:avLst/>
            <a:gdLst/>
            <a:ahLst/>
            <a:cxnLst/>
            <a:rect l="l" t="t" r="r" b="b"/>
            <a:pathLst>
              <a:path w="2423991" h="4114800">
                <a:moveTo>
                  <a:pt x="0" y="0"/>
                </a:moveTo>
                <a:lnTo>
                  <a:pt x="2423991" y="0"/>
                </a:lnTo>
                <a:lnTo>
                  <a:pt x="242399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3985231" y="3535611"/>
            <a:ext cx="10317538" cy="3863302"/>
          </a:xfrm>
          <a:prstGeom prst="rect">
            <a:avLst/>
          </a:prstGeom>
        </p:spPr>
        <p:txBody>
          <a:bodyPr lIns="0" tIns="0" rIns="0" bIns="0" rtlCol="0" anchor="t">
            <a:spAutoFit/>
          </a:bodyPr>
          <a:lstStyle/>
          <a:p>
            <a:pPr algn="ctr">
              <a:lnSpc>
                <a:spcPts val="14282"/>
              </a:lnSpc>
            </a:pPr>
            <a:r>
              <a:rPr lang="en-US" sz="17003" dirty="0">
                <a:solidFill>
                  <a:srgbClr val="22423D"/>
                </a:solidFill>
                <a:latin typeface="Moontime"/>
                <a:ea typeface="Moontime"/>
                <a:cs typeface="Moontime"/>
                <a:sym typeface="Moontime"/>
              </a:rPr>
              <a:t>Gen AI Hackathon</a:t>
            </a:r>
          </a:p>
        </p:txBody>
      </p:sp>
      <p:sp>
        <p:nvSpPr>
          <p:cNvPr id="6" name="TextBox 6"/>
          <p:cNvSpPr txBox="1"/>
          <p:nvPr/>
        </p:nvSpPr>
        <p:spPr>
          <a:xfrm>
            <a:off x="5122411" y="7580754"/>
            <a:ext cx="8381379" cy="804545"/>
          </a:xfrm>
          <a:prstGeom prst="rect">
            <a:avLst/>
          </a:prstGeom>
        </p:spPr>
        <p:txBody>
          <a:bodyPr lIns="0" tIns="0" rIns="0" bIns="0" rtlCol="0" anchor="t">
            <a:spAutoFit/>
          </a:bodyPr>
          <a:lstStyle/>
          <a:p>
            <a:pPr algn="ctr">
              <a:lnSpc>
                <a:spcPts val="6580"/>
              </a:lnSpc>
            </a:pPr>
            <a:r>
              <a:rPr lang="en-US" sz="4700" spc="780" dirty="0">
                <a:solidFill>
                  <a:srgbClr val="22423D"/>
                </a:solidFill>
                <a:latin typeface="Glacial Indifference"/>
                <a:ea typeface="Glacial Indifference"/>
                <a:cs typeface="Glacial Indifference"/>
                <a:sym typeface="Glacial Indifference"/>
              </a:rPr>
              <a:t>- </a:t>
            </a:r>
            <a:r>
              <a:rPr lang="en-US" sz="4700" spc="780" dirty="0" err="1">
                <a:solidFill>
                  <a:srgbClr val="22423D"/>
                </a:solidFill>
                <a:latin typeface="Glacial Indifference"/>
                <a:ea typeface="Glacial Indifference"/>
                <a:cs typeface="Glacial Indifference"/>
                <a:sym typeface="Glacial Indifference"/>
              </a:rPr>
              <a:t>Scripterz</a:t>
            </a:r>
            <a:r>
              <a:rPr lang="en-US" sz="4700" spc="780" dirty="0">
                <a:solidFill>
                  <a:srgbClr val="22423D"/>
                </a:solidFill>
                <a:latin typeface="Glacial Indifference"/>
                <a:ea typeface="Glacial Indifference"/>
                <a:cs typeface="Glacial Indifference"/>
                <a:sym typeface="Glacial Indifference"/>
              </a:rPr>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4799324" y="-2500429"/>
            <a:ext cx="5452110" cy="8229600"/>
          </a:xfrm>
          <a:custGeom>
            <a:avLst/>
            <a:gdLst/>
            <a:ahLst/>
            <a:cxnLst/>
            <a:rect l="l" t="t" r="r" b="b"/>
            <a:pathLst>
              <a:path w="5452110" h="8229600">
                <a:moveTo>
                  <a:pt x="0" y="0"/>
                </a:moveTo>
                <a:lnTo>
                  <a:pt x="5452110" y="0"/>
                </a:lnTo>
                <a:lnTo>
                  <a:pt x="5452110" y="8229600"/>
                </a:lnTo>
                <a:lnTo>
                  <a:pt x="0" y="8229600"/>
                </a:lnTo>
                <a:lnTo>
                  <a:pt x="0" y="0"/>
                </a:lnTo>
                <a:close/>
              </a:path>
            </a:pathLst>
          </a:custGeom>
          <a:blipFill>
            <a:blip r:embed="rId2"/>
            <a:stretch>
              <a:fillRect/>
            </a:stretch>
          </a:blipFill>
        </p:spPr>
      </p:sp>
      <p:sp>
        <p:nvSpPr>
          <p:cNvPr id="3" name="Freeform 3"/>
          <p:cNvSpPr/>
          <p:nvPr/>
        </p:nvSpPr>
        <p:spPr>
          <a:xfrm>
            <a:off x="-1131147" y="7220542"/>
            <a:ext cx="4868329" cy="5014197"/>
          </a:xfrm>
          <a:custGeom>
            <a:avLst/>
            <a:gdLst/>
            <a:ahLst/>
            <a:cxnLst/>
            <a:rect l="l" t="t" r="r" b="b"/>
            <a:pathLst>
              <a:path w="4868329" h="5014197">
                <a:moveTo>
                  <a:pt x="0" y="0"/>
                </a:moveTo>
                <a:lnTo>
                  <a:pt x="4868329" y="0"/>
                </a:lnTo>
                <a:lnTo>
                  <a:pt x="4868329" y="5014196"/>
                </a:lnTo>
                <a:lnTo>
                  <a:pt x="0" y="50141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651537" y="5223963"/>
            <a:ext cx="5819421" cy="1996578"/>
          </a:xfrm>
          <a:prstGeom prst="rect">
            <a:avLst/>
          </a:prstGeom>
        </p:spPr>
        <p:txBody>
          <a:bodyPr lIns="0" tIns="0" rIns="0" bIns="0" rtlCol="0" anchor="t">
            <a:spAutoFit/>
          </a:bodyPr>
          <a:lstStyle/>
          <a:p>
            <a:pPr algn="l">
              <a:lnSpc>
                <a:spcPts val="14282"/>
              </a:lnSpc>
            </a:pPr>
            <a:r>
              <a:rPr lang="en-US" sz="17003">
                <a:solidFill>
                  <a:srgbClr val="22423D"/>
                </a:solidFill>
                <a:latin typeface="Moontime"/>
                <a:ea typeface="Moontime"/>
                <a:cs typeface="Moontime"/>
                <a:sym typeface="Moontime"/>
              </a:rPr>
              <a:t>Contents</a:t>
            </a:r>
          </a:p>
        </p:txBody>
      </p:sp>
      <p:sp>
        <p:nvSpPr>
          <p:cNvPr id="5" name="TextBox 5"/>
          <p:cNvSpPr txBox="1"/>
          <p:nvPr/>
        </p:nvSpPr>
        <p:spPr>
          <a:xfrm>
            <a:off x="8763000" y="3168600"/>
            <a:ext cx="8381379" cy="3949799"/>
          </a:xfrm>
          <a:prstGeom prst="rect">
            <a:avLst/>
          </a:prstGeom>
        </p:spPr>
        <p:txBody>
          <a:bodyPr lIns="0" tIns="0" rIns="0" bIns="0" rtlCol="0" anchor="t">
            <a:spAutoFit/>
          </a:bodyPr>
          <a:lstStyle/>
          <a:p>
            <a:pPr marL="1014732" lvl="1" indent="-507366" algn="just">
              <a:lnSpc>
                <a:spcPts val="7943"/>
              </a:lnSpc>
              <a:buAutoNum type="arabicPeriod"/>
            </a:pPr>
            <a:r>
              <a:rPr lang="en-US" sz="4700" spc="780" dirty="0">
                <a:solidFill>
                  <a:srgbClr val="22423D"/>
                </a:solidFill>
                <a:latin typeface="Glacial Indifference"/>
                <a:ea typeface="Glacial Indifference"/>
                <a:cs typeface="Glacial Indifference"/>
                <a:sym typeface="Glacial Indifference"/>
              </a:rPr>
              <a:t>Introduction</a:t>
            </a:r>
          </a:p>
          <a:p>
            <a:pPr marL="1014732" lvl="1" indent="-507366" algn="just">
              <a:lnSpc>
                <a:spcPts val="7943"/>
              </a:lnSpc>
              <a:buAutoNum type="arabicPeriod"/>
            </a:pPr>
            <a:r>
              <a:rPr lang="en-US" sz="4700" spc="780" dirty="0">
                <a:solidFill>
                  <a:srgbClr val="22423D"/>
                </a:solidFill>
                <a:latin typeface="Glacial Indifference"/>
                <a:ea typeface="Glacial Indifference"/>
                <a:cs typeface="Glacial Indifference"/>
                <a:sym typeface="Glacial Indifference"/>
              </a:rPr>
              <a:t>Problem Statement</a:t>
            </a:r>
          </a:p>
          <a:p>
            <a:pPr marL="1014732" lvl="1" indent="-507366" algn="just">
              <a:lnSpc>
                <a:spcPts val="7943"/>
              </a:lnSpc>
              <a:buAutoNum type="arabicPeriod"/>
            </a:pPr>
            <a:r>
              <a:rPr lang="en-US" sz="4700" spc="780" dirty="0">
                <a:solidFill>
                  <a:srgbClr val="22423D"/>
                </a:solidFill>
                <a:latin typeface="Glacial Indifference"/>
                <a:ea typeface="Glacial Indifference"/>
                <a:cs typeface="Glacial Indifference"/>
                <a:sym typeface="Glacial Indifference"/>
              </a:rPr>
              <a:t>Solution</a:t>
            </a:r>
          </a:p>
          <a:p>
            <a:pPr marL="1014732" lvl="1" indent="-507366" algn="just">
              <a:lnSpc>
                <a:spcPts val="7943"/>
              </a:lnSpc>
              <a:buAutoNum type="arabicPeriod"/>
            </a:pPr>
            <a:r>
              <a:rPr lang="en-US" sz="4700" spc="780" dirty="0">
                <a:solidFill>
                  <a:srgbClr val="22423D"/>
                </a:solidFill>
                <a:latin typeface="Glacial Indifference"/>
                <a:ea typeface="Glacial Indifference"/>
                <a:cs typeface="Glacial Indifference"/>
                <a:sym typeface="Glacial Indifference"/>
              </a:rPr>
              <a:t>Conclusion</a:t>
            </a:r>
          </a:p>
        </p:txBody>
      </p:sp>
      <p:sp>
        <p:nvSpPr>
          <p:cNvPr id="6" name="Freeform 6"/>
          <p:cNvSpPr/>
          <p:nvPr/>
        </p:nvSpPr>
        <p:spPr>
          <a:xfrm>
            <a:off x="-1045422" y="7030042"/>
            <a:ext cx="4868329" cy="5014197"/>
          </a:xfrm>
          <a:custGeom>
            <a:avLst/>
            <a:gdLst/>
            <a:ahLst/>
            <a:cxnLst/>
            <a:rect l="l" t="t" r="r" b="b"/>
            <a:pathLst>
              <a:path w="4868329" h="5014197">
                <a:moveTo>
                  <a:pt x="0" y="0"/>
                </a:moveTo>
                <a:lnTo>
                  <a:pt x="4868329" y="0"/>
                </a:lnTo>
                <a:lnTo>
                  <a:pt x="4868329" y="5014196"/>
                </a:lnTo>
                <a:lnTo>
                  <a:pt x="0" y="50141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FA7FD517-A6AD-3F53-E15B-284115FDF2B2}"/>
              </a:ext>
            </a:extLst>
          </p:cNvPr>
          <p:cNvGrpSpPr/>
          <p:nvPr/>
        </p:nvGrpSpPr>
        <p:grpSpPr>
          <a:xfrm>
            <a:off x="-778177" y="5276886"/>
            <a:ext cx="5475145" cy="1909707"/>
            <a:chOff x="-778177" y="5276886"/>
            <a:chExt cx="5475145" cy="1909707"/>
          </a:xfrm>
        </p:grpSpPr>
        <p:sp>
          <p:nvSpPr>
            <p:cNvPr id="15" name="Rectangle: Rounded Corners 14">
              <a:extLst>
                <a:ext uri="{FF2B5EF4-FFF2-40B4-BE49-F238E27FC236}">
                  <a16:creationId xmlns:a16="http://schemas.microsoft.com/office/drawing/2014/main" id="{80343443-5596-15E2-C973-5AAFB549D675}"/>
                </a:ext>
              </a:extLst>
            </p:cNvPr>
            <p:cNvSpPr/>
            <p:nvPr/>
          </p:nvSpPr>
          <p:spPr>
            <a:xfrm>
              <a:off x="315468" y="5434190"/>
              <a:ext cx="4381500" cy="1752403"/>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3">
              <a:extLst>
                <a:ext uri="{FF2B5EF4-FFF2-40B4-BE49-F238E27FC236}">
                  <a16:creationId xmlns:a16="http://schemas.microsoft.com/office/drawing/2014/main" id="{DD08C7C8-F3D8-F6E1-2BDD-371A1F736697}"/>
                </a:ext>
              </a:extLst>
            </p:cNvPr>
            <p:cNvSpPr txBox="1"/>
            <p:nvPr/>
          </p:nvSpPr>
          <p:spPr>
            <a:xfrm>
              <a:off x="-778177" y="5276886"/>
              <a:ext cx="4871055" cy="1752403"/>
            </a:xfrm>
            <a:prstGeom prst="rect">
              <a:avLst/>
            </a:prstGeom>
          </p:spPr>
          <p:txBody>
            <a:bodyPr wrap="square" lIns="0" tIns="0" rIns="0" bIns="0" rtlCol="0" anchor="t">
              <a:spAutoFit/>
            </a:bodyPr>
            <a:lstStyle/>
            <a:p>
              <a:pPr algn="ctr">
                <a:lnSpc>
                  <a:spcPts val="14282"/>
                </a:lnSpc>
              </a:pPr>
              <a:r>
                <a:rPr lang="en-US" sz="8800" dirty="0">
                  <a:solidFill>
                    <a:schemeClr val="accent3">
                      <a:lumMod val="50000"/>
                    </a:schemeClr>
                  </a:solidFill>
                  <a:latin typeface="Moontime"/>
                  <a:ea typeface="Moontime"/>
                  <a:cs typeface="Moontime"/>
                  <a:sym typeface="Moontime"/>
                </a:rPr>
                <a:t>Solution</a:t>
              </a:r>
            </a:p>
          </p:txBody>
        </p:sp>
      </p:grpSp>
      <p:grpSp>
        <p:nvGrpSpPr>
          <p:cNvPr id="23" name="Group 22">
            <a:extLst>
              <a:ext uri="{FF2B5EF4-FFF2-40B4-BE49-F238E27FC236}">
                <a16:creationId xmlns:a16="http://schemas.microsoft.com/office/drawing/2014/main" id="{0BC60509-A345-F75E-F312-AA23874067CF}"/>
              </a:ext>
            </a:extLst>
          </p:cNvPr>
          <p:cNvGrpSpPr/>
          <p:nvPr/>
        </p:nvGrpSpPr>
        <p:grpSpPr>
          <a:xfrm>
            <a:off x="-2225391" y="2671047"/>
            <a:ext cx="7725918" cy="2413287"/>
            <a:chOff x="-2225391" y="2671047"/>
            <a:chExt cx="7725918" cy="2413287"/>
          </a:xfrm>
        </p:grpSpPr>
        <p:sp>
          <p:nvSpPr>
            <p:cNvPr id="12" name="Rectangle: Rounded Corners 11">
              <a:extLst>
                <a:ext uri="{FF2B5EF4-FFF2-40B4-BE49-F238E27FC236}">
                  <a16:creationId xmlns:a16="http://schemas.microsoft.com/office/drawing/2014/main" id="{76943784-5452-63EC-8B3D-E095C3291E37}"/>
                </a:ext>
              </a:extLst>
            </p:cNvPr>
            <p:cNvSpPr/>
            <p:nvPr/>
          </p:nvSpPr>
          <p:spPr>
            <a:xfrm>
              <a:off x="315468" y="3286480"/>
              <a:ext cx="4381500" cy="1752403"/>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3">
              <a:extLst>
                <a:ext uri="{FF2B5EF4-FFF2-40B4-BE49-F238E27FC236}">
                  <a16:creationId xmlns:a16="http://schemas.microsoft.com/office/drawing/2014/main" id="{17DE0340-8809-2FF0-6D79-3E3FA6DA92A6}"/>
                </a:ext>
              </a:extLst>
            </p:cNvPr>
            <p:cNvSpPr txBox="1"/>
            <p:nvPr/>
          </p:nvSpPr>
          <p:spPr>
            <a:xfrm>
              <a:off x="-2225391" y="2671047"/>
              <a:ext cx="7591746" cy="1629292"/>
            </a:xfrm>
            <a:prstGeom prst="rect">
              <a:avLst/>
            </a:prstGeom>
          </p:spPr>
          <p:txBody>
            <a:bodyPr wrap="square" lIns="0" tIns="0" rIns="0" bIns="0" rtlCol="0" anchor="t">
              <a:spAutoFit/>
            </a:bodyPr>
            <a:lstStyle/>
            <a:p>
              <a:pPr algn="ctr">
                <a:lnSpc>
                  <a:spcPts val="14282"/>
                </a:lnSpc>
              </a:pPr>
              <a:r>
                <a:rPr lang="en-US" sz="6600" dirty="0">
                  <a:solidFill>
                    <a:schemeClr val="accent3">
                      <a:lumMod val="50000"/>
                    </a:schemeClr>
                  </a:solidFill>
                  <a:latin typeface="Moontime"/>
                  <a:ea typeface="Moontime"/>
                  <a:cs typeface="Moontime"/>
                  <a:sym typeface="Moontime"/>
                </a:rPr>
                <a:t>Problem</a:t>
              </a:r>
            </a:p>
          </p:txBody>
        </p:sp>
        <p:sp>
          <p:nvSpPr>
            <p:cNvPr id="17" name="TextBox 3">
              <a:extLst>
                <a:ext uri="{FF2B5EF4-FFF2-40B4-BE49-F238E27FC236}">
                  <a16:creationId xmlns:a16="http://schemas.microsoft.com/office/drawing/2014/main" id="{97AA6FAF-E1D5-CBBC-8FA8-44878FE79A6D}"/>
                </a:ext>
              </a:extLst>
            </p:cNvPr>
            <p:cNvSpPr txBox="1"/>
            <p:nvPr/>
          </p:nvSpPr>
          <p:spPr>
            <a:xfrm>
              <a:off x="-2091219" y="3455042"/>
              <a:ext cx="7591746" cy="1629292"/>
            </a:xfrm>
            <a:prstGeom prst="rect">
              <a:avLst/>
            </a:prstGeom>
          </p:spPr>
          <p:txBody>
            <a:bodyPr wrap="square" lIns="0" tIns="0" rIns="0" bIns="0" rtlCol="0" anchor="t">
              <a:spAutoFit/>
            </a:bodyPr>
            <a:lstStyle/>
            <a:p>
              <a:pPr algn="ctr">
                <a:lnSpc>
                  <a:spcPts val="14282"/>
                </a:lnSpc>
              </a:pPr>
              <a:r>
                <a:rPr lang="en-US" sz="6600" dirty="0">
                  <a:solidFill>
                    <a:schemeClr val="accent3">
                      <a:lumMod val="50000"/>
                    </a:schemeClr>
                  </a:solidFill>
                  <a:latin typeface="Moontime"/>
                  <a:ea typeface="Moontime"/>
                  <a:cs typeface="Moontime"/>
                  <a:sym typeface="Moontime"/>
                </a:rPr>
                <a:t>Statement</a:t>
              </a:r>
            </a:p>
          </p:txBody>
        </p:sp>
      </p:grpSp>
      <p:sp>
        <p:nvSpPr>
          <p:cNvPr id="5" name="Rectangle: Rounded Corners 4">
            <a:extLst>
              <a:ext uri="{FF2B5EF4-FFF2-40B4-BE49-F238E27FC236}">
                <a16:creationId xmlns:a16="http://schemas.microsoft.com/office/drawing/2014/main" id="{2C8DEA4E-EA13-A330-F385-27A375CE5A4F}"/>
              </a:ext>
            </a:extLst>
          </p:cNvPr>
          <p:cNvSpPr/>
          <p:nvPr/>
        </p:nvSpPr>
        <p:spPr>
          <a:xfrm>
            <a:off x="2971800" y="495300"/>
            <a:ext cx="14782800" cy="9220200"/>
          </a:xfrm>
          <a:prstGeom prst="round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Freeform 4"/>
          <p:cNvSpPr/>
          <p:nvPr/>
        </p:nvSpPr>
        <p:spPr>
          <a:xfrm>
            <a:off x="-1120001" y="7538106"/>
            <a:ext cx="5085708" cy="4114800"/>
          </a:xfrm>
          <a:custGeom>
            <a:avLst/>
            <a:gdLst/>
            <a:ahLst/>
            <a:cxnLst/>
            <a:rect l="l" t="t" r="r" b="b"/>
            <a:pathLst>
              <a:path w="5085708" h="4114800">
                <a:moveTo>
                  <a:pt x="0" y="0"/>
                </a:moveTo>
                <a:lnTo>
                  <a:pt x="5085708" y="0"/>
                </a:lnTo>
                <a:lnTo>
                  <a:pt x="508570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grpSp>
        <p:nvGrpSpPr>
          <p:cNvPr id="22" name="Group 21">
            <a:extLst>
              <a:ext uri="{FF2B5EF4-FFF2-40B4-BE49-F238E27FC236}">
                <a16:creationId xmlns:a16="http://schemas.microsoft.com/office/drawing/2014/main" id="{FB98F48A-7CAD-4116-D68A-B83B554367AE}"/>
              </a:ext>
            </a:extLst>
          </p:cNvPr>
          <p:cNvGrpSpPr/>
          <p:nvPr/>
        </p:nvGrpSpPr>
        <p:grpSpPr>
          <a:xfrm>
            <a:off x="-1262223" y="952697"/>
            <a:ext cx="7591746" cy="1904606"/>
            <a:chOff x="-1262223" y="952697"/>
            <a:chExt cx="7591746" cy="1904606"/>
          </a:xfrm>
        </p:grpSpPr>
        <p:sp>
          <p:nvSpPr>
            <p:cNvPr id="6" name="Rectangle: Rounded Corners 5">
              <a:extLst>
                <a:ext uri="{FF2B5EF4-FFF2-40B4-BE49-F238E27FC236}">
                  <a16:creationId xmlns:a16="http://schemas.microsoft.com/office/drawing/2014/main" id="{4C594E89-170D-CDCA-2BBE-83AEA2A41B86}"/>
                </a:ext>
              </a:extLst>
            </p:cNvPr>
            <p:cNvSpPr/>
            <p:nvPr/>
          </p:nvSpPr>
          <p:spPr>
            <a:xfrm>
              <a:off x="342900" y="1104900"/>
              <a:ext cx="4381500" cy="1752403"/>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3"/>
            <p:cNvSpPr txBox="1"/>
            <p:nvPr/>
          </p:nvSpPr>
          <p:spPr>
            <a:xfrm>
              <a:off x="-1262223" y="952697"/>
              <a:ext cx="7591746" cy="1752403"/>
            </a:xfrm>
            <a:prstGeom prst="rect">
              <a:avLst/>
            </a:prstGeom>
          </p:spPr>
          <p:txBody>
            <a:bodyPr wrap="square" lIns="0" tIns="0" rIns="0" bIns="0" rtlCol="0" anchor="t">
              <a:spAutoFit/>
            </a:bodyPr>
            <a:lstStyle/>
            <a:p>
              <a:pPr algn="ctr">
                <a:lnSpc>
                  <a:spcPts val="14282"/>
                </a:lnSpc>
              </a:pPr>
              <a:r>
                <a:rPr lang="en-US" sz="8800" dirty="0">
                  <a:solidFill>
                    <a:schemeClr val="accent3">
                      <a:lumMod val="50000"/>
                    </a:schemeClr>
                  </a:solidFill>
                  <a:latin typeface="Moontime"/>
                  <a:ea typeface="Moontime"/>
                  <a:cs typeface="Moontime"/>
                  <a:sym typeface="Moontime"/>
                </a:rPr>
                <a:t>Introduction</a:t>
              </a:r>
            </a:p>
          </p:txBody>
        </p:sp>
      </p:grpSp>
      <p:pic>
        <p:nvPicPr>
          <p:cNvPr id="1028" name="Picture 4">
            <a:extLst>
              <a:ext uri="{FF2B5EF4-FFF2-40B4-BE49-F238E27FC236}">
                <a16:creationId xmlns:a16="http://schemas.microsoft.com/office/drawing/2014/main" id="{65D03D1B-4D00-685F-C909-4691A5DFB5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58400" y="5434190"/>
            <a:ext cx="7394769" cy="461703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E31D0FE-84CB-D76F-7A57-B60CB3091193}"/>
              </a:ext>
            </a:extLst>
          </p:cNvPr>
          <p:cNvSpPr txBox="1"/>
          <p:nvPr/>
        </p:nvSpPr>
        <p:spPr>
          <a:xfrm>
            <a:off x="10592449" y="732162"/>
            <a:ext cx="4948077" cy="1015663"/>
          </a:xfrm>
          <a:prstGeom prst="rect">
            <a:avLst/>
          </a:prstGeom>
          <a:noFill/>
        </p:spPr>
        <p:txBody>
          <a:bodyPr wrap="square" rtlCol="0">
            <a:spAutoFit/>
          </a:bodyPr>
          <a:lstStyle/>
          <a:p>
            <a:pPr algn="r"/>
            <a:r>
              <a:rPr lang="en-US" sz="6000" b="1" dirty="0">
                <a:solidFill>
                  <a:schemeClr val="bg1"/>
                </a:solidFill>
                <a:latin typeface="Glacial Indifference" panose="020B0604020202020204" charset="0"/>
              </a:rPr>
              <a:t>Introduction</a:t>
            </a:r>
            <a:endParaRPr lang="en-IN" sz="6000" b="1" dirty="0">
              <a:solidFill>
                <a:schemeClr val="bg1"/>
              </a:solidFill>
              <a:latin typeface="Glacial Indifference" panose="020B0604020202020204" charset="0"/>
            </a:endParaRPr>
          </a:p>
        </p:txBody>
      </p:sp>
      <p:sp>
        <p:nvSpPr>
          <p:cNvPr id="19" name="TextBox 18">
            <a:extLst>
              <a:ext uri="{FF2B5EF4-FFF2-40B4-BE49-F238E27FC236}">
                <a16:creationId xmlns:a16="http://schemas.microsoft.com/office/drawing/2014/main" id="{88455183-19FC-289B-A7EF-9EC4A764A12C}"/>
              </a:ext>
            </a:extLst>
          </p:cNvPr>
          <p:cNvSpPr txBox="1"/>
          <p:nvPr/>
        </p:nvSpPr>
        <p:spPr>
          <a:xfrm>
            <a:off x="3297841" y="3162161"/>
            <a:ext cx="13503167" cy="3785652"/>
          </a:xfrm>
          <a:prstGeom prst="rect">
            <a:avLst/>
          </a:prstGeom>
          <a:noFill/>
        </p:spPr>
        <p:txBody>
          <a:bodyPr wrap="square" rtlCol="0">
            <a:spAutoFit/>
          </a:bodyPr>
          <a:lstStyle/>
          <a:p>
            <a:r>
              <a:rPr lang="en-US" sz="3000" dirty="0">
                <a:solidFill>
                  <a:schemeClr val="bg1"/>
                </a:solidFill>
                <a:latin typeface="Glacial Indifference" panose="020B0604020202020204" charset="0"/>
              </a:rPr>
              <a:t>Agriculture is the backbone of our country- its economy, its culture and its way of life. Despite this, farmers face significant challenges in accessing information like- market prices, insurance policies, cropping trends that could directly impact their livelihood. </a:t>
            </a:r>
          </a:p>
          <a:p>
            <a:r>
              <a:rPr lang="en-IN" sz="3000" dirty="0">
                <a:solidFill>
                  <a:schemeClr val="bg1"/>
                </a:solidFill>
                <a:latin typeface="Glacial Indifference" panose="020B0604020202020204" charset="0"/>
              </a:rPr>
              <a:t>Limited connectivity, language barriers and mobility </a:t>
            </a:r>
            <a:br>
              <a:rPr lang="en-IN" sz="3000" dirty="0">
                <a:solidFill>
                  <a:schemeClr val="bg1"/>
                </a:solidFill>
                <a:latin typeface="Glacial Indifference" panose="020B0604020202020204" charset="0"/>
              </a:rPr>
            </a:br>
            <a:r>
              <a:rPr lang="en-IN" sz="3000" dirty="0">
                <a:solidFill>
                  <a:schemeClr val="bg1"/>
                </a:solidFill>
                <a:latin typeface="Glacial Indifference" panose="020B0604020202020204" charset="0"/>
              </a:rPr>
              <a:t>issues contribute to farmers not receiving real time </a:t>
            </a:r>
            <a:br>
              <a:rPr lang="en-IN" sz="3000" dirty="0">
                <a:solidFill>
                  <a:schemeClr val="bg1"/>
                </a:solidFill>
                <a:latin typeface="Glacial Indifference" panose="020B0604020202020204" charset="0"/>
              </a:rPr>
            </a:br>
            <a:r>
              <a:rPr lang="en-IN" sz="3000" dirty="0">
                <a:solidFill>
                  <a:schemeClr val="bg1"/>
                </a:solidFill>
                <a:latin typeface="Glacial Indifference" panose="020B0604020202020204" charset="0"/>
              </a:rPr>
              <a:t>updates on market prices. Therefore, they often sell </a:t>
            </a:r>
            <a:br>
              <a:rPr lang="en-IN" sz="3000" dirty="0">
                <a:solidFill>
                  <a:schemeClr val="bg1"/>
                </a:solidFill>
                <a:latin typeface="Glacial Indifference" panose="020B0604020202020204" charset="0"/>
              </a:rPr>
            </a:br>
            <a:r>
              <a:rPr lang="en-IN" sz="3000" dirty="0">
                <a:solidFill>
                  <a:schemeClr val="bg1"/>
                </a:solidFill>
                <a:latin typeface="Glacial Indifference" panose="020B0604020202020204" charset="0"/>
              </a:rPr>
              <a:t>their crops at unfavourable prices and face losses.</a:t>
            </a:r>
          </a:p>
        </p:txBody>
      </p:sp>
      <p:sp>
        <p:nvSpPr>
          <p:cNvPr id="21" name="Freeform 2">
            <a:extLst>
              <a:ext uri="{FF2B5EF4-FFF2-40B4-BE49-F238E27FC236}">
                <a16:creationId xmlns:a16="http://schemas.microsoft.com/office/drawing/2014/main" id="{830581A3-11BB-E8B4-7BB8-8810E31066F6}"/>
              </a:ext>
            </a:extLst>
          </p:cNvPr>
          <p:cNvSpPr/>
          <p:nvPr/>
        </p:nvSpPr>
        <p:spPr>
          <a:xfrm>
            <a:off x="15679930" y="-324267"/>
            <a:ext cx="2446436" cy="4114800"/>
          </a:xfrm>
          <a:custGeom>
            <a:avLst/>
            <a:gdLst/>
            <a:ahLst/>
            <a:cxnLst/>
            <a:rect l="l" t="t" r="r" b="b"/>
            <a:pathLst>
              <a:path w="2446436" h="4114800">
                <a:moveTo>
                  <a:pt x="0" y="0"/>
                </a:moveTo>
                <a:lnTo>
                  <a:pt x="2446436" y="0"/>
                </a:lnTo>
                <a:lnTo>
                  <a:pt x="244643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a:extLst>
            <a:ext uri="{FF2B5EF4-FFF2-40B4-BE49-F238E27FC236}">
              <a16:creationId xmlns:a16="http://schemas.microsoft.com/office/drawing/2014/main" id="{A552ACA1-AC77-650E-8B8E-EB5BFAD261A4}"/>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7B26FBC5-9F6E-2E45-3672-F20B885E7A54}"/>
              </a:ext>
            </a:extLst>
          </p:cNvPr>
          <p:cNvGrpSpPr/>
          <p:nvPr/>
        </p:nvGrpSpPr>
        <p:grpSpPr>
          <a:xfrm>
            <a:off x="-778177" y="5276886"/>
            <a:ext cx="5475145" cy="1909707"/>
            <a:chOff x="-778177" y="5276886"/>
            <a:chExt cx="5475145" cy="1909707"/>
          </a:xfrm>
        </p:grpSpPr>
        <p:sp>
          <p:nvSpPr>
            <p:cNvPr id="10" name="Rectangle: Rounded Corners 9">
              <a:extLst>
                <a:ext uri="{FF2B5EF4-FFF2-40B4-BE49-F238E27FC236}">
                  <a16:creationId xmlns:a16="http://schemas.microsoft.com/office/drawing/2014/main" id="{E4F0AAA8-7D1E-F331-6EBB-A51743730BF2}"/>
                </a:ext>
              </a:extLst>
            </p:cNvPr>
            <p:cNvSpPr/>
            <p:nvPr/>
          </p:nvSpPr>
          <p:spPr>
            <a:xfrm>
              <a:off x="315468" y="5434190"/>
              <a:ext cx="4381500" cy="1752403"/>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3">
              <a:extLst>
                <a:ext uri="{FF2B5EF4-FFF2-40B4-BE49-F238E27FC236}">
                  <a16:creationId xmlns:a16="http://schemas.microsoft.com/office/drawing/2014/main" id="{1CA294B1-35D0-A0BB-499A-60A7A55810D8}"/>
                </a:ext>
              </a:extLst>
            </p:cNvPr>
            <p:cNvSpPr txBox="1"/>
            <p:nvPr/>
          </p:nvSpPr>
          <p:spPr>
            <a:xfrm>
              <a:off x="-778177" y="5276886"/>
              <a:ext cx="4871055" cy="1752403"/>
            </a:xfrm>
            <a:prstGeom prst="rect">
              <a:avLst/>
            </a:prstGeom>
          </p:spPr>
          <p:txBody>
            <a:bodyPr wrap="square" lIns="0" tIns="0" rIns="0" bIns="0" rtlCol="0" anchor="t">
              <a:spAutoFit/>
            </a:bodyPr>
            <a:lstStyle/>
            <a:p>
              <a:pPr algn="ctr">
                <a:lnSpc>
                  <a:spcPts val="14282"/>
                </a:lnSpc>
              </a:pPr>
              <a:r>
                <a:rPr lang="en-US" sz="8800" dirty="0">
                  <a:solidFill>
                    <a:schemeClr val="accent3">
                      <a:lumMod val="50000"/>
                    </a:schemeClr>
                  </a:solidFill>
                  <a:latin typeface="Moontime"/>
                  <a:ea typeface="Moontime"/>
                  <a:cs typeface="Moontime"/>
                  <a:sym typeface="Moontime"/>
                </a:rPr>
                <a:t>Solution</a:t>
              </a:r>
            </a:p>
          </p:txBody>
        </p:sp>
      </p:grpSp>
      <p:grpSp>
        <p:nvGrpSpPr>
          <p:cNvPr id="24" name="Group 23">
            <a:extLst>
              <a:ext uri="{FF2B5EF4-FFF2-40B4-BE49-F238E27FC236}">
                <a16:creationId xmlns:a16="http://schemas.microsoft.com/office/drawing/2014/main" id="{7CF8074F-C026-8A09-21AF-1242291428E5}"/>
              </a:ext>
            </a:extLst>
          </p:cNvPr>
          <p:cNvGrpSpPr/>
          <p:nvPr/>
        </p:nvGrpSpPr>
        <p:grpSpPr>
          <a:xfrm>
            <a:off x="-1262223" y="952697"/>
            <a:ext cx="5986623" cy="1904606"/>
            <a:chOff x="-1262223" y="952697"/>
            <a:chExt cx="5986623" cy="1904606"/>
          </a:xfrm>
        </p:grpSpPr>
        <p:sp>
          <p:nvSpPr>
            <p:cNvPr id="25" name="Rectangle: Rounded Corners 24">
              <a:extLst>
                <a:ext uri="{FF2B5EF4-FFF2-40B4-BE49-F238E27FC236}">
                  <a16:creationId xmlns:a16="http://schemas.microsoft.com/office/drawing/2014/main" id="{E03BD2CF-52DE-AADD-D865-33BB9603F7E5}"/>
                </a:ext>
              </a:extLst>
            </p:cNvPr>
            <p:cNvSpPr/>
            <p:nvPr/>
          </p:nvSpPr>
          <p:spPr>
            <a:xfrm>
              <a:off x="342900" y="1104900"/>
              <a:ext cx="4381500" cy="1752403"/>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3">
              <a:extLst>
                <a:ext uri="{FF2B5EF4-FFF2-40B4-BE49-F238E27FC236}">
                  <a16:creationId xmlns:a16="http://schemas.microsoft.com/office/drawing/2014/main" id="{D38BE480-1B0A-A200-024E-25F67268E8DF}"/>
                </a:ext>
              </a:extLst>
            </p:cNvPr>
            <p:cNvSpPr txBox="1"/>
            <p:nvPr/>
          </p:nvSpPr>
          <p:spPr>
            <a:xfrm>
              <a:off x="-1262223" y="952697"/>
              <a:ext cx="5986623" cy="1617751"/>
            </a:xfrm>
            <a:prstGeom prst="rect">
              <a:avLst/>
            </a:prstGeom>
          </p:spPr>
          <p:txBody>
            <a:bodyPr wrap="square" lIns="0" tIns="0" rIns="0" bIns="0" rtlCol="0" anchor="t">
              <a:spAutoFit/>
            </a:bodyPr>
            <a:lstStyle/>
            <a:p>
              <a:pPr algn="ctr">
                <a:lnSpc>
                  <a:spcPts val="14282"/>
                </a:lnSpc>
              </a:pPr>
              <a:r>
                <a:rPr lang="en-US" sz="6300" dirty="0">
                  <a:solidFill>
                    <a:schemeClr val="accent3">
                      <a:lumMod val="50000"/>
                    </a:schemeClr>
                  </a:solidFill>
                  <a:latin typeface="Moontime"/>
                  <a:ea typeface="Moontime"/>
                  <a:cs typeface="Moontime"/>
                  <a:sym typeface="Moontime"/>
                </a:rPr>
                <a:t>Introduction</a:t>
              </a:r>
            </a:p>
          </p:txBody>
        </p:sp>
      </p:grpSp>
      <p:sp>
        <p:nvSpPr>
          <p:cNvPr id="5" name="Rectangle: Rounded Corners 4">
            <a:extLst>
              <a:ext uri="{FF2B5EF4-FFF2-40B4-BE49-F238E27FC236}">
                <a16:creationId xmlns:a16="http://schemas.microsoft.com/office/drawing/2014/main" id="{7C9D2634-40B1-19FC-A991-C93A82FF23F5}"/>
              </a:ext>
            </a:extLst>
          </p:cNvPr>
          <p:cNvSpPr/>
          <p:nvPr/>
        </p:nvSpPr>
        <p:spPr>
          <a:xfrm>
            <a:off x="2971800" y="495300"/>
            <a:ext cx="14782800" cy="9220200"/>
          </a:xfrm>
          <a:prstGeom prst="round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Freeform 4">
            <a:extLst>
              <a:ext uri="{FF2B5EF4-FFF2-40B4-BE49-F238E27FC236}">
                <a16:creationId xmlns:a16="http://schemas.microsoft.com/office/drawing/2014/main" id="{24142378-60D1-3706-0374-B8AFE2DE9CF6}"/>
              </a:ext>
            </a:extLst>
          </p:cNvPr>
          <p:cNvSpPr/>
          <p:nvPr/>
        </p:nvSpPr>
        <p:spPr>
          <a:xfrm>
            <a:off x="-1120001" y="7538106"/>
            <a:ext cx="5085708" cy="4114800"/>
          </a:xfrm>
          <a:custGeom>
            <a:avLst/>
            <a:gdLst/>
            <a:ahLst/>
            <a:cxnLst/>
            <a:rect l="l" t="t" r="r" b="b"/>
            <a:pathLst>
              <a:path w="5085708" h="4114800">
                <a:moveTo>
                  <a:pt x="0" y="0"/>
                </a:moveTo>
                <a:lnTo>
                  <a:pt x="5085708" y="0"/>
                </a:lnTo>
                <a:lnTo>
                  <a:pt x="508570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pic>
        <p:nvPicPr>
          <p:cNvPr id="1028" name="Picture 4">
            <a:extLst>
              <a:ext uri="{FF2B5EF4-FFF2-40B4-BE49-F238E27FC236}">
                <a16:creationId xmlns:a16="http://schemas.microsoft.com/office/drawing/2014/main" id="{F52D705C-2794-5080-F023-8CF6E4F544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58400" y="5434190"/>
            <a:ext cx="7394769" cy="461703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B7B14AD-7DCB-27AF-899F-1824E53B9C29}"/>
              </a:ext>
            </a:extLst>
          </p:cNvPr>
          <p:cNvSpPr txBox="1"/>
          <p:nvPr/>
        </p:nvSpPr>
        <p:spPr>
          <a:xfrm>
            <a:off x="8229600" y="882863"/>
            <a:ext cx="7310277" cy="1015663"/>
          </a:xfrm>
          <a:prstGeom prst="rect">
            <a:avLst/>
          </a:prstGeom>
          <a:noFill/>
        </p:spPr>
        <p:txBody>
          <a:bodyPr wrap="square" rtlCol="0">
            <a:spAutoFit/>
          </a:bodyPr>
          <a:lstStyle/>
          <a:p>
            <a:pPr algn="r"/>
            <a:r>
              <a:rPr lang="en-US" sz="6000" b="1" dirty="0">
                <a:solidFill>
                  <a:schemeClr val="bg1"/>
                </a:solidFill>
                <a:latin typeface="Glacial Indifference" panose="020B0604020202020204" charset="0"/>
              </a:rPr>
              <a:t>Problem Statement</a:t>
            </a:r>
            <a:endParaRPr lang="en-IN" sz="6000" b="1" dirty="0">
              <a:solidFill>
                <a:schemeClr val="bg1"/>
              </a:solidFill>
              <a:latin typeface="Glacial Indifference" panose="020B0604020202020204" charset="0"/>
            </a:endParaRPr>
          </a:p>
        </p:txBody>
      </p:sp>
      <p:sp>
        <p:nvSpPr>
          <p:cNvPr id="19" name="TextBox 18">
            <a:extLst>
              <a:ext uri="{FF2B5EF4-FFF2-40B4-BE49-F238E27FC236}">
                <a16:creationId xmlns:a16="http://schemas.microsoft.com/office/drawing/2014/main" id="{A6C58A26-B44A-8A68-5F89-E5470A2840F3}"/>
              </a:ext>
            </a:extLst>
          </p:cNvPr>
          <p:cNvSpPr txBox="1"/>
          <p:nvPr/>
        </p:nvSpPr>
        <p:spPr>
          <a:xfrm>
            <a:off x="4581552" y="2598263"/>
            <a:ext cx="11963987" cy="2554545"/>
          </a:xfrm>
          <a:prstGeom prst="rect">
            <a:avLst/>
          </a:prstGeom>
          <a:noFill/>
        </p:spPr>
        <p:txBody>
          <a:bodyPr wrap="square" rtlCol="0">
            <a:spAutoFit/>
          </a:bodyPr>
          <a:lstStyle/>
          <a:p>
            <a:pPr algn="r"/>
            <a:r>
              <a:rPr lang="en-US" sz="3200" dirty="0">
                <a:solidFill>
                  <a:schemeClr val="bg1"/>
                </a:solidFill>
                <a:latin typeface="Glacial Indifference" panose="020B0604020202020204" charset="0"/>
              </a:rPr>
              <a:t>Small-scale farmers in remote regions face significant challenges in accessing timely market price information. This lack of information often leads to suboptimal pricing for their produce, limited financial resilience against crop failures, and an inability to make informed decisions about risk management. </a:t>
            </a:r>
          </a:p>
        </p:txBody>
      </p:sp>
      <p:sp>
        <p:nvSpPr>
          <p:cNvPr id="21" name="Freeform 2">
            <a:extLst>
              <a:ext uri="{FF2B5EF4-FFF2-40B4-BE49-F238E27FC236}">
                <a16:creationId xmlns:a16="http://schemas.microsoft.com/office/drawing/2014/main" id="{6DFA3D3B-2603-DEBE-4288-B9489E2BE4A6}"/>
              </a:ext>
            </a:extLst>
          </p:cNvPr>
          <p:cNvSpPr/>
          <p:nvPr/>
        </p:nvSpPr>
        <p:spPr>
          <a:xfrm>
            <a:off x="15679930" y="-324267"/>
            <a:ext cx="2446436" cy="4114800"/>
          </a:xfrm>
          <a:custGeom>
            <a:avLst/>
            <a:gdLst/>
            <a:ahLst/>
            <a:cxnLst/>
            <a:rect l="l" t="t" r="r" b="b"/>
            <a:pathLst>
              <a:path w="2446436" h="4114800">
                <a:moveTo>
                  <a:pt x="0" y="0"/>
                </a:moveTo>
                <a:lnTo>
                  <a:pt x="2446436" y="0"/>
                </a:lnTo>
                <a:lnTo>
                  <a:pt x="244643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7">
            <a:extLst>
              <a:ext uri="{FF2B5EF4-FFF2-40B4-BE49-F238E27FC236}">
                <a16:creationId xmlns:a16="http://schemas.microsoft.com/office/drawing/2014/main" id="{27227515-3CF9-5B72-06C0-F995B2C90F90}"/>
              </a:ext>
            </a:extLst>
          </p:cNvPr>
          <p:cNvSpPr txBox="1"/>
          <p:nvPr/>
        </p:nvSpPr>
        <p:spPr>
          <a:xfrm>
            <a:off x="3539913" y="5468060"/>
            <a:ext cx="7973956" cy="25545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Glacial Indifference" panose="020B0604020202020204" charset="0"/>
                <a:ea typeface="+mn-ea"/>
                <a:cs typeface="+mn-cs"/>
              </a:rPr>
              <a:t>There is a need for a solution that leverages generative AI to provide real-time, localized market price updates, enabling farmers to make better</a:t>
            </a:r>
            <a:r>
              <a:rPr lang="en-US" sz="3200" dirty="0">
                <a:solidFill>
                  <a:prstClr val="white"/>
                </a:solidFill>
                <a:latin typeface="Glacial Indifference" panose="020B0604020202020204" charset="0"/>
              </a:rPr>
              <a:t> </a:t>
            </a:r>
            <a:r>
              <a:rPr kumimoji="0" lang="en-US" sz="3200" b="0" i="0" u="none" strike="noStrike" kern="1200" cap="none" spc="0" normalizeH="0" baseline="0" noProof="0" dirty="0">
                <a:ln>
                  <a:noFill/>
                </a:ln>
                <a:solidFill>
                  <a:prstClr val="white"/>
                </a:solidFill>
                <a:effectLst/>
                <a:uLnTx/>
                <a:uFillTx/>
                <a:latin typeface="Glacial Indifference" panose="020B0604020202020204" charset="0"/>
                <a:ea typeface="+mn-ea"/>
                <a:cs typeface="+mn-cs"/>
              </a:rPr>
              <a:t>financial decisions and enhance their</a:t>
            </a:r>
            <a:r>
              <a:rPr lang="en-US" sz="3200" dirty="0">
                <a:solidFill>
                  <a:prstClr val="white"/>
                </a:solidFill>
                <a:latin typeface="Glacial Indifference" panose="020B0604020202020204" charset="0"/>
              </a:rPr>
              <a:t> </a:t>
            </a:r>
            <a:r>
              <a:rPr kumimoji="0" lang="en-US" sz="3200" b="0" i="0" u="none" strike="noStrike" kern="1200" cap="none" spc="0" normalizeH="0" baseline="0" noProof="0" dirty="0">
                <a:ln>
                  <a:noFill/>
                </a:ln>
                <a:solidFill>
                  <a:prstClr val="white"/>
                </a:solidFill>
                <a:effectLst/>
                <a:uLnTx/>
                <a:uFillTx/>
                <a:latin typeface="Glacial Indifference" panose="020B0604020202020204" charset="0"/>
                <a:ea typeface="+mn-ea"/>
                <a:cs typeface="+mn-cs"/>
              </a:rPr>
              <a:t>livelihoods.</a:t>
            </a:r>
            <a:endParaRPr kumimoji="0" lang="en-IN" sz="3000" b="0" i="0" u="none" strike="noStrike" kern="1200" cap="none" spc="0" normalizeH="0" baseline="0" noProof="0" dirty="0">
              <a:ln>
                <a:noFill/>
              </a:ln>
              <a:solidFill>
                <a:prstClr val="white"/>
              </a:solidFill>
              <a:effectLst/>
              <a:uLnTx/>
              <a:uFillTx/>
              <a:latin typeface="Glacial Indifference" panose="020B0604020202020204" charset="0"/>
              <a:ea typeface="+mn-ea"/>
              <a:cs typeface="+mn-cs"/>
            </a:endParaRPr>
          </a:p>
        </p:txBody>
      </p:sp>
      <p:grpSp>
        <p:nvGrpSpPr>
          <p:cNvPr id="14" name="Group 13">
            <a:extLst>
              <a:ext uri="{FF2B5EF4-FFF2-40B4-BE49-F238E27FC236}">
                <a16:creationId xmlns:a16="http://schemas.microsoft.com/office/drawing/2014/main" id="{4340A61A-C3D3-1CCF-D2DB-F24251975888}"/>
              </a:ext>
            </a:extLst>
          </p:cNvPr>
          <p:cNvGrpSpPr/>
          <p:nvPr/>
        </p:nvGrpSpPr>
        <p:grpSpPr>
          <a:xfrm>
            <a:off x="-2225391" y="2671047"/>
            <a:ext cx="7725918" cy="2413287"/>
            <a:chOff x="-2225391" y="2671047"/>
            <a:chExt cx="7725918" cy="2413287"/>
          </a:xfrm>
        </p:grpSpPr>
        <p:sp>
          <p:nvSpPr>
            <p:cNvPr id="20" name="Rectangle: Rounded Corners 19">
              <a:extLst>
                <a:ext uri="{FF2B5EF4-FFF2-40B4-BE49-F238E27FC236}">
                  <a16:creationId xmlns:a16="http://schemas.microsoft.com/office/drawing/2014/main" id="{D5AC16CA-C7A2-301D-2418-684DE3D4489D}"/>
                </a:ext>
              </a:extLst>
            </p:cNvPr>
            <p:cNvSpPr/>
            <p:nvPr/>
          </p:nvSpPr>
          <p:spPr>
            <a:xfrm>
              <a:off x="315468" y="3286480"/>
              <a:ext cx="4381500" cy="1752403"/>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3">
              <a:extLst>
                <a:ext uri="{FF2B5EF4-FFF2-40B4-BE49-F238E27FC236}">
                  <a16:creationId xmlns:a16="http://schemas.microsoft.com/office/drawing/2014/main" id="{46EB3840-B7DB-3916-BDD2-C4878684E659}"/>
                </a:ext>
              </a:extLst>
            </p:cNvPr>
            <p:cNvSpPr txBox="1"/>
            <p:nvPr/>
          </p:nvSpPr>
          <p:spPr>
            <a:xfrm>
              <a:off x="-2225391" y="2671047"/>
              <a:ext cx="7591746" cy="1629292"/>
            </a:xfrm>
            <a:prstGeom prst="rect">
              <a:avLst/>
            </a:prstGeom>
          </p:spPr>
          <p:txBody>
            <a:bodyPr wrap="square" lIns="0" tIns="0" rIns="0" bIns="0" rtlCol="0" anchor="t">
              <a:spAutoFit/>
            </a:bodyPr>
            <a:lstStyle/>
            <a:p>
              <a:pPr algn="ctr">
                <a:lnSpc>
                  <a:spcPts val="14282"/>
                </a:lnSpc>
              </a:pPr>
              <a:r>
                <a:rPr lang="en-US" sz="6600" dirty="0">
                  <a:solidFill>
                    <a:schemeClr val="accent3">
                      <a:lumMod val="50000"/>
                    </a:schemeClr>
                  </a:solidFill>
                  <a:latin typeface="Moontime"/>
                  <a:ea typeface="Moontime"/>
                  <a:cs typeface="Moontime"/>
                  <a:sym typeface="Moontime"/>
                </a:rPr>
                <a:t>Problem</a:t>
              </a:r>
            </a:p>
          </p:txBody>
        </p:sp>
        <p:sp>
          <p:nvSpPr>
            <p:cNvPr id="23" name="TextBox 3">
              <a:extLst>
                <a:ext uri="{FF2B5EF4-FFF2-40B4-BE49-F238E27FC236}">
                  <a16:creationId xmlns:a16="http://schemas.microsoft.com/office/drawing/2014/main" id="{D998F63E-7430-5349-F914-B345C824FBB9}"/>
                </a:ext>
              </a:extLst>
            </p:cNvPr>
            <p:cNvSpPr txBox="1"/>
            <p:nvPr/>
          </p:nvSpPr>
          <p:spPr>
            <a:xfrm>
              <a:off x="-2091219" y="3455042"/>
              <a:ext cx="7591746" cy="1629292"/>
            </a:xfrm>
            <a:prstGeom prst="rect">
              <a:avLst/>
            </a:prstGeom>
          </p:spPr>
          <p:txBody>
            <a:bodyPr wrap="square" lIns="0" tIns="0" rIns="0" bIns="0" rtlCol="0" anchor="t">
              <a:spAutoFit/>
            </a:bodyPr>
            <a:lstStyle/>
            <a:p>
              <a:pPr algn="ctr">
                <a:lnSpc>
                  <a:spcPts val="14282"/>
                </a:lnSpc>
              </a:pPr>
              <a:r>
                <a:rPr lang="en-US" sz="6600" dirty="0">
                  <a:solidFill>
                    <a:schemeClr val="accent3">
                      <a:lumMod val="50000"/>
                    </a:schemeClr>
                  </a:solidFill>
                  <a:latin typeface="Moontime"/>
                  <a:ea typeface="Moontime"/>
                  <a:cs typeface="Moontime"/>
                  <a:sym typeface="Moontime"/>
                </a:rPr>
                <a:t>Statement</a:t>
              </a:r>
            </a:p>
          </p:txBody>
        </p:sp>
      </p:grpSp>
    </p:spTree>
    <p:extLst>
      <p:ext uri="{BB962C8B-B14F-4D97-AF65-F5344CB8AC3E}">
        <p14:creationId xmlns:p14="http://schemas.microsoft.com/office/powerpoint/2010/main" val="99458608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a:extLst>
            <a:ext uri="{FF2B5EF4-FFF2-40B4-BE49-F238E27FC236}">
              <a16:creationId xmlns:a16="http://schemas.microsoft.com/office/drawing/2014/main" id="{116F9C8E-519E-71EE-A132-14C8A2DDA2A5}"/>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78FFE990-B5E3-DD53-50C4-F01CA0F41AD2}"/>
              </a:ext>
            </a:extLst>
          </p:cNvPr>
          <p:cNvGrpSpPr/>
          <p:nvPr/>
        </p:nvGrpSpPr>
        <p:grpSpPr>
          <a:xfrm>
            <a:off x="-2115796" y="912348"/>
            <a:ext cx="7591746" cy="1944955"/>
            <a:chOff x="-2115796" y="912348"/>
            <a:chExt cx="7591746" cy="1944955"/>
          </a:xfrm>
        </p:grpSpPr>
        <p:sp>
          <p:nvSpPr>
            <p:cNvPr id="6" name="Rectangle: Rounded Corners 5">
              <a:extLst>
                <a:ext uri="{FF2B5EF4-FFF2-40B4-BE49-F238E27FC236}">
                  <a16:creationId xmlns:a16="http://schemas.microsoft.com/office/drawing/2014/main" id="{04B3CA90-126D-1B4C-B735-E8D99A66544F}"/>
                </a:ext>
              </a:extLst>
            </p:cNvPr>
            <p:cNvSpPr/>
            <p:nvPr/>
          </p:nvSpPr>
          <p:spPr>
            <a:xfrm>
              <a:off x="342900" y="1104900"/>
              <a:ext cx="4381500" cy="1752403"/>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3">
              <a:extLst>
                <a:ext uri="{FF2B5EF4-FFF2-40B4-BE49-F238E27FC236}">
                  <a16:creationId xmlns:a16="http://schemas.microsoft.com/office/drawing/2014/main" id="{2A7F52DE-DE5C-3FEF-03BE-A9EEC16289B6}"/>
                </a:ext>
              </a:extLst>
            </p:cNvPr>
            <p:cNvSpPr txBox="1"/>
            <p:nvPr/>
          </p:nvSpPr>
          <p:spPr>
            <a:xfrm>
              <a:off x="-2115796" y="912348"/>
              <a:ext cx="7591746" cy="1617751"/>
            </a:xfrm>
            <a:prstGeom prst="rect">
              <a:avLst/>
            </a:prstGeom>
          </p:spPr>
          <p:txBody>
            <a:bodyPr wrap="square" lIns="0" tIns="0" rIns="0" bIns="0" rtlCol="0" anchor="t">
              <a:spAutoFit/>
            </a:bodyPr>
            <a:lstStyle/>
            <a:p>
              <a:pPr algn="ctr">
                <a:lnSpc>
                  <a:spcPts val="14282"/>
                </a:lnSpc>
              </a:pPr>
              <a:r>
                <a:rPr lang="en-US" sz="6300" dirty="0">
                  <a:solidFill>
                    <a:schemeClr val="accent3">
                      <a:lumMod val="50000"/>
                    </a:schemeClr>
                  </a:solidFill>
                  <a:latin typeface="Moontime"/>
                  <a:ea typeface="Moontime"/>
                  <a:cs typeface="Moontime"/>
                  <a:sym typeface="Moontime"/>
                </a:rPr>
                <a:t>Introduction</a:t>
              </a:r>
            </a:p>
          </p:txBody>
        </p:sp>
      </p:grpSp>
      <p:grpSp>
        <p:nvGrpSpPr>
          <p:cNvPr id="8" name="Group 7">
            <a:extLst>
              <a:ext uri="{FF2B5EF4-FFF2-40B4-BE49-F238E27FC236}">
                <a16:creationId xmlns:a16="http://schemas.microsoft.com/office/drawing/2014/main" id="{4118CD75-24EC-2AB8-3213-620B1CC740F5}"/>
              </a:ext>
            </a:extLst>
          </p:cNvPr>
          <p:cNvGrpSpPr/>
          <p:nvPr/>
        </p:nvGrpSpPr>
        <p:grpSpPr>
          <a:xfrm>
            <a:off x="-2225391" y="2671047"/>
            <a:ext cx="7725918" cy="2413287"/>
            <a:chOff x="-2225391" y="2671047"/>
            <a:chExt cx="7725918" cy="2413287"/>
          </a:xfrm>
        </p:grpSpPr>
        <p:sp>
          <p:nvSpPr>
            <p:cNvPr id="12" name="Rectangle: Rounded Corners 11">
              <a:extLst>
                <a:ext uri="{FF2B5EF4-FFF2-40B4-BE49-F238E27FC236}">
                  <a16:creationId xmlns:a16="http://schemas.microsoft.com/office/drawing/2014/main" id="{E8E1E1B5-D389-5B57-837E-293F8160B038}"/>
                </a:ext>
              </a:extLst>
            </p:cNvPr>
            <p:cNvSpPr/>
            <p:nvPr/>
          </p:nvSpPr>
          <p:spPr>
            <a:xfrm>
              <a:off x="315468" y="3286480"/>
              <a:ext cx="4381500" cy="1752403"/>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3">
              <a:extLst>
                <a:ext uri="{FF2B5EF4-FFF2-40B4-BE49-F238E27FC236}">
                  <a16:creationId xmlns:a16="http://schemas.microsoft.com/office/drawing/2014/main" id="{CE27F655-90F6-81E8-FF7D-9410CB0B9D81}"/>
                </a:ext>
              </a:extLst>
            </p:cNvPr>
            <p:cNvSpPr txBox="1"/>
            <p:nvPr/>
          </p:nvSpPr>
          <p:spPr>
            <a:xfrm>
              <a:off x="-2225391" y="2671047"/>
              <a:ext cx="7591746" cy="1629292"/>
            </a:xfrm>
            <a:prstGeom prst="rect">
              <a:avLst/>
            </a:prstGeom>
          </p:spPr>
          <p:txBody>
            <a:bodyPr wrap="square" lIns="0" tIns="0" rIns="0" bIns="0" rtlCol="0" anchor="t">
              <a:spAutoFit/>
            </a:bodyPr>
            <a:lstStyle/>
            <a:p>
              <a:pPr algn="ctr">
                <a:lnSpc>
                  <a:spcPts val="14282"/>
                </a:lnSpc>
              </a:pPr>
              <a:r>
                <a:rPr lang="en-US" sz="6600" dirty="0">
                  <a:solidFill>
                    <a:schemeClr val="accent3">
                      <a:lumMod val="50000"/>
                    </a:schemeClr>
                  </a:solidFill>
                  <a:latin typeface="Moontime"/>
                  <a:ea typeface="Moontime"/>
                  <a:cs typeface="Moontime"/>
                  <a:sym typeface="Moontime"/>
                </a:rPr>
                <a:t>Problem</a:t>
              </a:r>
            </a:p>
          </p:txBody>
        </p:sp>
        <p:sp>
          <p:nvSpPr>
            <p:cNvPr id="17" name="TextBox 3">
              <a:extLst>
                <a:ext uri="{FF2B5EF4-FFF2-40B4-BE49-F238E27FC236}">
                  <a16:creationId xmlns:a16="http://schemas.microsoft.com/office/drawing/2014/main" id="{E848C442-3026-A5FD-CA30-46570849F69A}"/>
                </a:ext>
              </a:extLst>
            </p:cNvPr>
            <p:cNvSpPr txBox="1"/>
            <p:nvPr/>
          </p:nvSpPr>
          <p:spPr>
            <a:xfrm>
              <a:off x="-2091219" y="3455042"/>
              <a:ext cx="7591746" cy="1629292"/>
            </a:xfrm>
            <a:prstGeom prst="rect">
              <a:avLst/>
            </a:prstGeom>
          </p:spPr>
          <p:txBody>
            <a:bodyPr wrap="square" lIns="0" tIns="0" rIns="0" bIns="0" rtlCol="0" anchor="t">
              <a:spAutoFit/>
            </a:bodyPr>
            <a:lstStyle/>
            <a:p>
              <a:pPr algn="ctr">
                <a:lnSpc>
                  <a:spcPts val="14282"/>
                </a:lnSpc>
              </a:pPr>
              <a:r>
                <a:rPr lang="en-US" sz="6600" dirty="0">
                  <a:solidFill>
                    <a:schemeClr val="accent3">
                      <a:lumMod val="50000"/>
                    </a:schemeClr>
                  </a:solidFill>
                  <a:latin typeface="Moontime"/>
                  <a:ea typeface="Moontime"/>
                  <a:cs typeface="Moontime"/>
                  <a:sym typeface="Moontime"/>
                </a:rPr>
                <a:t>Statement</a:t>
              </a:r>
            </a:p>
          </p:txBody>
        </p:sp>
      </p:grpSp>
      <p:sp>
        <p:nvSpPr>
          <p:cNvPr id="5" name="Rectangle: Rounded Corners 4">
            <a:extLst>
              <a:ext uri="{FF2B5EF4-FFF2-40B4-BE49-F238E27FC236}">
                <a16:creationId xmlns:a16="http://schemas.microsoft.com/office/drawing/2014/main" id="{2D4AF700-7379-8509-7A60-54F02C613994}"/>
              </a:ext>
            </a:extLst>
          </p:cNvPr>
          <p:cNvSpPr/>
          <p:nvPr/>
        </p:nvSpPr>
        <p:spPr>
          <a:xfrm>
            <a:off x="2975358" y="533400"/>
            <a:ext cx="14782800" cy="9220200"/>
          </a:xfrm>
          <a:prstGeom prst="round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Freeform 4">
            <a:extLst>
              <a:ext uri="{FF2B5EF4-FFF2-40B4-BE49-F238E27FC236}">
                <a16:creationId xmlns:a16="http://schemas.microsoft.com/office/drawing/2014/main" id="{92ADA464-06B7-A55A-3793-566137428903}"/>
              </a:ext>
            </a:extLst>
          </p:cNvPr>
          <p:cNvSpPr/>
          <p:nvPr/>
        </p:nvSpPr>
        <p:spPr>
          <a:xfrm>
            <a:off x="-1120001" y="7538106"/>
            <a:ext cx="5085708" cy="4114800"/>
          </a:xfrm>
          <a:custGeom>
            <a:avLst/>
            <a:gdLst/>
            <a:ahLst/>
            <a:cxnLst/>
            <a:rect l="l" t="t" r="r" b="b"/>
            <a:pathLst>
              <a:path w="5085708" h="4114800">
                <a:moveTo>
                  <a:pt x="0" y="0"/>
                </a:moveTo>
                <a:lnTo>
                  <a:pt x="5085708" y="0"/>
                </a:lnTo>
                <a:lnTo>
                  <a:pt x="508570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grpSp>
        <p:nvGrpSpPr>
          <p:cNvPr id="7" name="Group 6">
            <a:extLst>
              <a:ext uri="{FF2B5EF4-FFF2-40B4-BE49-F238E27FC236}">
                <a16:creationId xmlns:a16="http://schemas.microsoft.com/office/drawing/2014/main" id="{B728209F-474C-0791-B651-A6D4DED899D8}"/>
              </a:ext>
            </a:extLst>
          </p:cNvPr>
          <p:cNvGrpSpPr/>
          <p:nvPr/>
        </p:nvGrpSpPr>
        <p:grpSpPr>
          <a:xfrm>
            <a:off x="70690" y="5304855"/>
            <a:ext cx="4871055" cy="1881738"/>
            <a:chOff x="70690" y="5304855"/>
            <a:chExt cx="4871055" cy="1881738"/>
          </a:xfrm>
        </p:grpSpPr>
        <p:sp>
          <p:nvSpPr>
            <p:cNvPr id="15" name="Rectangle: Rounded Corners 14">
              <a:extLst>
                <a:ext uri="{FF2B5EF4-FFF2-40B4-BE49-F238E27FC236}">
                  <a16:creationId xmlns:a16="http://schemas.microsoft.com/office/drawing/2014/main" id="{B7674F03-B39E-D4C7-C8AF-18A281951A7B}"/>
                </a:ext>
              </a:extLst>
            </p:cNvPr>
            <p:cNvSpPr/>
            <p:nvPr/>
          </p:nvSpPr>
          <p:spPr>
            <a:xfrm>
              <a:off x="315468" y="5434190"/>
              <a:ext cx="4381500" cy="1752403"/>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3">
              <a:extLst>
                <a:ext uri="{FF2B5EF4-FFF2-40B4-BE49-F238E27FC236}">
                  <a16:creationId xmlns:a16="http://schemas.microsoft.com/office/drawing/2014/main" id="{2B526BD3-1E99-6C08-AFAF-0593C8338139}"/>
                </a:ext>
              </a:extLst>
            </p:cNvPr>
            <p:cNvSpPr txBox="1"/>
            <p:nvPr/>
          </p:nvSpPr>
          <p:spPr>
            <a:xfrm>
              <a:off x="70690" y="5304855"/>
              <a:ext cx="4871055" cy="1752403"/>
            </a:xfrm>
            <a:prstGeom prst="rect">
              <a:avLst/>
            </a:prstGeom>
          </p:spPr>
          <p:txBody>
            <a:bodyPr wrap="square" lIns="0" tIns="0" rIns="0" bIns="0" rtlCol="0" anchor="t">
              <a:spAutoFit/>
            </a:bodyPr>
            <a:lstStyle/>
            <a:p>
              <a:pPr algn="ctr">
                <a:lnSpc>
                  <a:spcPts val="14282"/>
                </a:lnSpc>
              </a:pPr>
              <a:r>
                <a:rPr lang="en-US" sz="9600" dirty="0">
                  <a:solidFill>
                    <a:schemeClr val="accent3">
                      <a:lumMod val="50000"/>
                    </a:schemeClr>
                  </a:solidFill>
                  <a:latin typeface="Moontime"/>
                  <a:ea typeface="Moontime"/>
                  <a:cs typeface="Moontime"/>
                  <a:sym typeface="Moontime"/>
                </a:rPr>
                <a:t>Solution</a:t>
              </a:r>
              <a:endParaRPr lang="en-US" sz="8800" dirty="0">
                <a:solidFill>
                  <a:schemeClr val="accent3">
                    <a:lumMod val="50000"/>
                  </a:schemeClr>
                </a:solidFill>
                <a:latin typeface="Moontime"/>
                <a:ea typeface="Moontime"/>
                <a:cs typeface="Moontime"/>
                <a:sym typeface="Moontime"/>
              </a:endParaRPr>
            </a:p>
          </p:txBody>
        </p:sp>
      </p:grpSp>
      <p:sp>
        <p:nvSpPr>
          <p:cNvPr id="18" name="TextBox 17">
            <a:extLst>
              <a:ext uri="{FF2B5EF4-FFF2-40B4-BE49-F238E27FC236}">
                <a16:creationId xmlns:a16="http://schemas.microsoft.com/office/drawing/2014/main" id="{CA3636D4-5CD3-61A8-C52A-635F5008F3D1}"/>
              </a:ext>
            </a:extLst>
          </p:cNvPr>
          <p:cNvSpPr txBox="1"/>
          <p:nvPr/>
        </p:nvSpPr>
        <p:spPr>
          <a:xfrm>
            <a:off x="10317249" y="956241"/>
            <a:ext cx="5244178" cy="1015663"/>
          </a:xfrm>
          <a:prstGeom prst="rect">
            <a:avLst/>
          </a:prstGeom>
          <a:noFill/>
        </p:spPr>
        <p:txBody>
          <a:bodyPr wrap="square" rtlCol="0">
            <a:spAutoFit/>
          </a:bodyPr>
          <a:lstStyle/>
          <a:p>
            <a:pPr algn="r"/>
            <a:r>
              <a:rPr lang="en-US" sz="6000" b="1" dirty="0">
                <a:solidFill>
                  <a:schemeClr val="bg1"/>
                </a:solidFill>
                <a:latin typeface="Glacial Indifference" panose="020B0604020202020204" charset="0"/>
              </a:rPr>
              <a:t>Solution</a:t>
            </a:r>
            <a:endParaRPr lang="en-IN" sz="6000" b="1" dirty="0">
              <a:solidFill>
                <a:schemeClr val="bg1"/>
              </a:solidFill>
              <a:latin typeface="Glacial Indifference" panose="020B0604020202020204" charset="0"/>
            </a:endParaRPr>
          </a:p>
        </p:txBody>
      </p:sp>
      <p:sp>
        <p:nvSpPr>
          <p:cNvPr id="21" name="Freeform 2">
            <a:extLst>
              <a:ext uri="{FF2B5EF4-FFF2-40B4-BE49-F238E27FC236}">
                <a16:creationId xmlns:a16="http://schemas.microsoft.com/office/drawing/2014/main" id="{9C93DAEA-846D-4529-C567-1AF2A96C27FD}"/>
              </a:ext>
            </a:extLst>
          </p:cNvPr>
          <p:cNvSpPr/>
          <p:nvPr/>
        </p:nvSpPr>
        <p:spPr>
          <a:xfrm>
            <a:off x="15679930" y="-324267"/>
            <a:ext cx="2446436" cy="4114800"/>
          </a:xfrm>
          <a:custGeom>
            <a:avLst/>
            <a:gdLst/>
            <a:ahLst/>
            <a:cxnLst/>
            <a:rect l="l" t="t" r="r" b="b"/>
            <a:pathLst>
              <a:path w="2446436" h="4114800">
                <a:moveTo>
                  <a:pt x="0" y="0"/>
                </a:moveTo>
                <a:lnTo>
                  <a:pt x="2446436" y="0"/>
                </a:lnTo>
                <a:lnTo>
                  <a:pt x="244643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2" name="Rectangle 21">
            <a:extLst>
              <a:ext uri="{FF2B5EF4-FFF2-40B4-BE49-F238E27FC236}">
                <a16:creationId xmlns:a16="http://schemas.microsoft.com/office/drawing/2014/main" id="{31762E37-31AA-1C50-DE61-961E1EC1AF00}"/>
              </a:ext>
            </a:extLst>
          </p:cNvPr>
          <p:cNvSpPr/>
          <p:nvPr/>
        </p:nvSpPr>
        <p:spPr>
          <a:xfrm>
            <a:off x="4941745" y="9753600"/>
            <a:ext cx="13498655" cy="857667"/>
          </a:xfrm>
          <a:prstGeom prst="rect">
            <a:avLst/>
          </a:prstGeom>
          <a:solidFill>
            <a:srgbClr val="FFFA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AECC46EA-B55B-91AA-C482-E592E70253E0}"/>
              </a:ext>
            </a:extLst>
          </p:cNvPr>
          <p:cNvGrpSpPr/>
          <p:nvPr/>
        </p:nvGrpSpPr>
        <p:grpSpPr>
          <a:xfrm>
            <a:off x="4763043" y="2270986"/>
            <a:ext cx="8058567" cy="3389333"/>
            <a:chOff x="3969529" y="884495"/>
            <a:chExt cx="8058567" cy="3389333"/>
          </a:xfrm>
        </p:grpSpPr>
        <p:sp>
          <p:nvSpPr>
            <p:cNvPr id="30" name="Rectangle: Rounded Corners 29">
              <a:extLst>
                <a:ext uri="{FF2B5EF4-FFF2-40B4-BE49-F238E27FC236}">
                  <a16:creationId xmlns:a16="http://schemas.microsoft.com/office/drawing/2014/main" id="{6F3CBD54-62ED-00A7-D1F3-6B0D5C28AD0D}"/>
                </a:ext>
              </a:extLst>
            </p:cNvPr>
            <p:cNvSpPr/>
            <p:nvPr/>
          </p:nvSpPr>
          <p:spPr>
            <a:xfrm rot="16200000">
              <a:off x="6304146" y="-1450122"/>
              <a:ext cx="3389333" cy="8058567"/>
            </a:xfrm>
            <a:prstGeom prst="roundRect">
              <a:avLst>
                <a:gd name="adj" fmla="val 42802"/>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1" name="Picture 2">
              <a:extLst>
                <a:ext uri="{FF2B5EF4-FFF2-40B4-BE49-F238E27FC236}">
                  <a16:creationId xmlns:a16="http://schemas.microsoft.com/office/drawing/2014/main" id="{35471BCF-9E78-66C7-FEED-844C355A33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42654" y="1863251"/>
              <a:ext cx="1635961" cy="1479582"/>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FBBF4C10-945F-505F-D861-FD443300B2FE}"/>
                </a:ext>
              </a:extLst>
            </p:cNvPr>
            <p:cNvSpPr txBox="1"/>
            <p:nvPr/>
          </p:nvSpPr>
          <p:spPr>
            <a:xfrm>
              <a:off x="5668521" y="1420653"/>
              <a:ext cx="5887106" cy="2369880"/>
            </a:xfrm>
            <a:prstGeom prst="rect">
              <a:avLst/>
            </a:prstGeom>
            <a:noFill/>
          </p:spPr>
          <p:txBody>
            <a:bodyPr wrap="square" rtlCol="0">
              <a:spAutoFit/>
            </a:bodyPr>
            <a:lstStyle/>
            <a:p>
              <a:pPr algn="ctr"/>
              <a:r>
                <a:rPr lang="en-US" sz="2800" b="1" dirty="0">
                  <a:latin typeface="Glacial Indifference" panose="020B0604020202020204" charset="0"/>
                </a:rPr>
                <a:t>Provide real time market prices</a:t>
              </a:r>
              <a:br>
                <a:rPr lang="en-US" sz="2800" b="1" dirty="0">
                  <a:latin typeface="Glacial Indifference" panose="020B0604020202020204" charset="0"/>
                </a:rPr>
              </a:br>
              <a:endParaRPr lang="en-US" sz="2800" b="1" dirty="0">
                <a:latin typeface="Glacial Indifference" panose="020B0604020202020204" charset="0"/>
              </a:endParaRPr>
            </a:p>
            <a:p>
              <a:pPr algn="ctr"/>
              <a:r>
                <a:rPr lang="en-IN" sz="2300" dirty="0">
                  <a:latin typeface="Glacial Indifference" panose="020B0604020202020204" charset="0"/>
                </a:rPr>
                <a:t>We aim to collect and analyse data from markets, government and local sources.</a:t>
              </a:r>
            </a:p>
            <a:p>
              <a:pPr algn="ctr"/>
              <a:r>
                <a:rPr lang="en-IN" sz="2300" dirty="0">
                  <a:latin typeface="Glacial Indifference" panose="020B0604020202020204" charset="0"/>
                </a:rPr>
                <a:t>Predict trends using AI for better crop selling decisions.</a:t>
              </a:r>
              <a:endParaRPr lang="en-US" sz="2300" dirty="0">
                <a:latin typeface="Glacial Indifference" panose="020B0604020202020204" charset="0"/>
              </a:endParaRPr>
            </a:p>
          </p:txBody>
        </p:sp>
      </p:grpSp>
      <p:grpSp>
        <p:nvGrpSpPr>
          <p:cNvPr id="38" name="Group 37">
            <a:extLst>
              <a:ext uri="{FF2B5EF4-FFF2-40B4-BE49-F238E27FC236}">
                <a16:creationId xmlns:a16="http://schemas.microsoft.com/office/drawing/2014/main" id="{2E5782B7-8DB0-86DC-DF7E-0B30F5776A94}"/>
              </a:ext>
            </a:extLst>
          </p:cNvPr>
          <p:cNvGrpSpPr/>
          <p:nvPr/>
        </p:nvGrpSpPr>
        <p:grpSpPr>
          <a:xfrm>
            <a:off x="9312140" y="5986714"/>
            <a:ext cx="8058567" cy="3389333"/>
            <a:chOff x="4728713" y="6171183"/>
            <a:chExt cx="8058567" cy="3389333"/>
          </a:xfrm>
        </p:grpSpPr>
        <p:sp>
          <p:nvSpPr>
            <p:cNvPr id="35" name="Rectangle: Rounded Corners 34">
              <a:extLst>
                <a:ext uri="{FF2B5EF4-FFF2-40B4-BE49-F238E27FC236}">
                  <a16:creationId xmlns:a16="http://schemas.microsoft.com/office/drawing/2014/main" id="{012BE11B-F323-7510-FD53-A76513B8EAEB}"/>
                </a:ext>
              </a:extLst>
            </p:cNvPr>
            <p:cNvSpPr/>
            <p:nvPr/>
          </p:nvSpPr>
          <p:spPr>
            <a:xfrm rot="16200000">
              <a:off x="7063330" y="3836566"/>
              <a:ext cx="3389333" cy="8058567"/>
            </a:xfrm>
            <a:prstGeom prst="roundRect">
              <a:avLst>
                <a:gd name="adj" fmla="val 42802"/>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4" name="Picture 6">
              <a:extLst>
                <a:ext uri="{FF2B5EF4-FFF2-40B4-BE49-F238E27FC236}">
                  <a16:creationId xmlns:a16="http://schemas.microsoft.com/office/drawing/2014/main" id="{4BE6EA65-A663-0D33-EDF7-2DE8688FB0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15586" y="7216034"/>
              <a:ext cx="1894264" cy="134678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430B61A9-39E5-5F38-61C8-BDEB577D0021}"/>
                </a:ext>
              </a:extLst>
            </p:cNvPr>
            <p:cNvSpPr txBox="1"/>
            <p:nvPr/>
          </p:nvSpPr>
          <p:spPr>
            <a:xfrm>
              <a:off x="6506726" y="6503937"/>
              <a:ext cx="5671163" cy="2723823"/>
            </a:xfrm>
            <a:prstGeom prst="rect">
              <a:avLst/>
            </a:prstGeom>
            <a:noFill/>
          </p:spPr>
          <p:txBody>
            <a:bodyPr wrap="square" rtlCol="0">
              <a:spAutoFit/>
            </a:bodyPr>
            <a:lstStyle/>
            <a:p>
              <a:pPr algn="ctr"/>
              <a:r>
                <a:rPr lang="en-US" sz="2800" b="1" dirty="0">
                  <a:latin typeface="Glacial Indifference" panose="020B0604020202020204" charset="0"/>
                </a:rPr>
                <a:t>Accessible Interface</a:t>
              </a:r>
              <a:br>
                <a:rPr lang="en-US" sz="2800" b="1" dirty="0">
                  <a:latin typeface="Glacial Indifference" panose="020B0604020202020204" charset="0"/>
                </a:rPr>
              </a:br>
              <a:endParaRPr lang="en-US" sz="2800" b="1" dirty="0">
                <a:latin typeface="Glacial Indifference" panose="020B0604020202020204" charset="0"/>
              </a:endParaRPr>
            </a:p>
            <a:p>
              <a:pPr algn="ctr"/>
              <a:r>
                <a:rPr lang="en-IN" sz="2300" dirty="0">
                  <a:latin typeface="Glacial Indifference" panose="020B0604020202020204" charset="0"/>
                </a:rPr>
                <a:t>Easy to use mobile app or website with support for voice response and offline usage.</a:t>
              </a:r>
            </a:p>
            <a:p>
              <a:pPr algn="ctr"/>
              <a:r>
                <a:rPr lang="en-IN" sz="2300" dirty="0">
                  <a:latin typeface="Glacial Indifference" panose="020B0604020202020204" charset="0"/>
                </a:rPr>
                <a:t>Will also include a chatbot to support interactive Q&amp;A.</a:t>
              </a:r>
              <a:endParaRPr lang="en-US" sz="2300" dirty="0">
                <a:latin typeface="Glacial Indifference" panose="020B0604020202020204" charset="0"/>
              </a:endParaRPr>
            </a:p>
          </p:txBody>
        </p:sp>
      </p:grpSp>
    </p:spTree>
    <p:extLst>
      <p:ext uri="{BB962C8B-B14F-4D97-AF65-F5344CB8AC3E}">
        <p14:creationId xmlns:p14="http://schemas.microsoft.com/office/powerpoint/2010/main" val="117391281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250" fill="hold"/>
                                        <p:tgtEl>
                                          <p:spTgt spid="33"/>
                                        </p:tgtEl>
                                        <p:attrNameLst>
                                          <p:attrName>ppt_x</p:attrName>
                                        </p:attrNameLst>
                                      </p:cBhvr>
                                      <p:tavLst>
                                        <p:tav tm="0">
                                          <p:val>
                                            <p:strVal val="0-#ppt_w/2"/>
                                          </p:val>
                                        </p:tav>
                                        <p:tav tm="100000">
                                          <p:val>
                                            <p:strVal val="#ppt_x"/>
                                          </p:val>
                                        </p:tav>
                                      </p:tavLst>
                                    </p:anim>
                                    <p:anim calcmode="lin" valueType="num">
                                      <p:cBhvr additive="base">
                                        <p:cTn id="8" dur="250" fill="hold"/>
                                        <p:tgtEl>
                                          <p:spTgt spid="3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250" fill="hold"/>
                                        <p:tgtEl>
                                          <p:spTgt spid="38"/>
                                        </p:tgtEl>
                                        <p:attrNameLst>
                                          <p:attrName>ppt_x</p:attrName>
                                        </p:attrNameLst>
                                      </p:cBhvr>
                                      <p:tavLst>
                                        <p:tav tm="0">
                                          <p:val>
                                            <p:strVal val="1+#ppt_w/2"/>
                                          </p:val>
                                        </p:tav>
                                        <p:tav tm="100000">
                                          <p:val>
                                            <p:strVal val="#ppt_x"/>
                                          </p:val>
                                        </p:tav>
                                      </p:tavLst>
                                    </p:anim>
                                    <p:anim calcmode="lin" valueType="num">
                                      <p:cBhvr additive="base">
                                        <p:cTn id="12" dur="25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a:extLst>
            <a:ext uri="{FF2B5EF4-FFF2-40B4-BE49-F238E27FC236}">
              <a16:creationId xmlns:a16="http://schemas.microsoft.com/office/drawing/2014/main" id="{E1B1A991-EC19-59CA-D08D-7D6C52503E30}"/>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7224073A-0C93-5D2D-8C49-0FDBE085B997}"/>
              </a:ext>
            </a:extLst>
          </p:cNvPr>
          <p:cNvGrpSpPr/>
          <p:nvPr/>
        </p:nvGrpSpPr>
        <p:grpSpPr>
          <a:xfrm>
            <a:off x="609600" y="2705100"/>
            <a:ext cx="7725918" cy="2376949"/>
            <a:chOff x="-2225391" y="2671047"/>
            <a:chExt cx="7725918" cy="2376949"/>
          </a:xfrm>
        </p:grpSpPr>
        <p:sp>
          <p:nvSpPr>
            <p:cNvPr id="12" name="Rectangle: Rounded Corners 11">
              <a:extLst>
                <a:ext uri="{FF2B5EF4-FFF2-40B4-BE49-F238E27FC236}">
                  <a16:creationId xmlns:a16="http://schemas.microsoft.com/office/drawing/2014/main" id="{A11EA632-3588-24EE-2FDE-B6E61B56905A}"/>
                </a:ext>
              </a:extLst>
            </p:cNvPr>
            <p:cNvSpPr/>
            <p:nvPr/>
          </p:nvSpPr>
          <p:spPr>
            <a:xfrm>
              <a:off x="315468" y="3286480"/>
              <a:ext cx="4381500" cy="1752403"/>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3">
              <a:extLst>
                <a:ext uri="{FF2B5EF4-FFF2-40B4-BE49-F238E27FC236}">
                  <a16:creationId xmlns:a16="http://schemas.microsoft.com/office/drawing/2014/main" id="{FA08F2DB-59D1-0C2A-9043-A3CD2C4EFF1D}"/>
                </a:ext>
              </a:extLst>
            </p:cNvPr>
            <p:cNvSpPr txBox="1"/>
            <p:nvPr/>
          </p:nvSpPr>
          <p:spPr>
            <a:xfrm>
              <a:off x="-2225391" y="2671047"/>
              <a:ext cx="7591746" cy="1629292"/>
            </a:xfrm>
            <a:prstGeom prst="rect">
              <a:avLst/>
            </a:prstGeom>
          </p:spPr>
          <p:txBody>
            <a:bodyPr wrap="square" lIns="0" tIns="0" rIns="0" bIns="0" rtlCol="0" anchor="t">
              <a:spAutoFit/>
            </a:bodyPr>
            <a:lstStyle/>
            <a:p>
              <a:pPr algn="ctr">
                <a:lnSpc>
                  <a:spcPts val="14282"/>
                </a:lnSpc>
              </a:pPr>
              <a:r>
                <a:rPr lang="en-US" sz="6600" dirty="0">
                  <a:solidFill>
                    <a:schemeClr val="accent3">
                      <a:lumMod val="50000"/>
                    </a:schemeClr>
                  </a:solidFill>
                  <a:latin typeface="Moontime"/>
                  <a:ea typeface="Moontime"/>
                  <a:cs typeface="Moontime"/>
                  <a:sym typeface="Moontime"/>
                </a:rPr>
                <a:t>Problem</a:t>
              </a:r>
            </a:p>
          </p:txBody>
        </p:sp>
        <p:sp>
          <p:nvSpPr>
            <p:cNvPr id="17" name="TextBox 3">
              <a:extLst>
                <a:ext uri="{FF2B5EF4-FFF2-40B4-BE49-F238E27FC236}">
                  <a16:creationId xmlns:a16="http://schemas.microsoft.com/office/drawing/2014/main" id="{00151399-0275-7FE7-A068-29A3CF0FA0FA}"/>
                </a:ext>
              </a:extLst>
            </p:cNvPr>
            <p:cNvSpPr txBox="1"/>
            <p:nvPr/>
          </p:nvSpPr>
          <p:spPr>
            <a:xfrm>
              <a:off x="-2091219" y="3418704"/>
              <a:ext cx="7591746" cy="1629292"/>
            </a:xfrm>
            <a:prstGeom prst="rect">
              <a:avLst/>
            </a:prstGeom>
          </p:spPr>
          <p:txBody>
            <a:bodyPr wrap="square" lIns="0" tIns="0" rIns="0" bIns="0" rtlCol="0" anchor="t">
              <a:spAutoFit/>
            </a:bodyPr>
            <a:lstStyle/>
            <a:p>
              <a:pPr algn="ctr">
                <a:lnSpc>
                  <a:spcPts val="14282"/>
                </a:lnSpc>
              </a:pPr>
              <a:r>
                <a:rPr lang="en-US" sz="6600" dirty="0">
                  <a:solidFill>
                    <a:schemeClr val="accent3">
                      <a:lumMod val="50000"/>
                    </a:schemeClr>
                  </a:solidFill>
                  <a:latin typeface="Moontime"/>
                  <a:ea typeface="Moontime"/>
                  <a:cs typeface="Moontime"/>
                  <a:sym typeface="Moontime"/>
                </a:rPr>
                <a:t>Statement</a:t>
              </a:r>
            </a:p>
          </p:txBody>
        </p:sp>
      </p:grpSp>
      <p:grpSp>
        <p:nvGrpSpPr>
          <p:cNvPr id="8" name="Group 7">
            <a:extLst>
              <a:ext uri="{FF2B5EF4-FFF2-40B4-BE49-F238E27FC236}">
                <a16:creationId xmlns:a16="http://schemas.microsoft.com/office/drawing/2014/main" id="{16907B93-CBA1-92D6-F407-74A58C37CAAD}"/>
              </a:ext>
            </a:extLst>
          </p:cNvPr>
          <p:cNvGrpSpPr/>
          <p:nvPr/>
        </p:nvGrpSpPr>
        <p:grpSpPr>
          <a:xfrm>
            <a:off x="2209800" y="5316203"/>
            <a:ext cx="5475145" cy="1909707"/>
            <a:chOff x="-778177" y="5276886"/>
            <a:chExt cx="5475145" cy="1909707"/>
          </a:xfrm>
        </p:grpSpPr>
        <p:sp>
          <p:nvSpPr>
            <p:cNvPr id="15" name="Rectangle: Rounded Corners 14">
              <a:extLst>
                <a:ext uri="{FF2B5EF4-FFF2-40B4-BE49-F238E27FC236}">
                  <a16:creationId xmlns:a16="http://schemas.microsoft.com/office/drawing/2014/main" id="{A56C3DE9-E933-55CC-010D-9400FAE6B048}"/>
                </a:ext>
              </a:extLst>
            </p:cNvPr>
            <p:cNvSpPr/>
            <p:nvPr/>
          </p:nvSpPr>
          <p:spPr>
            <a:xfrm>
              <a:off x="315468" y="5434190"/>
              <a:ext cx="4381500" cy="1752403"/>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3">
              <a:extLst>
                <a:ext uri="{FF2B5EF4-FFF2-40B4-BE49-F238E27FC236}">
                  <a16:creationId xmlns:a16="http://schemas.microsoft.com/office/drawing/2014/main" id="{A3B00492-60FF-3C91-E621-F13E1853DB5B}"/>
                </a:ext>
              </a:extLst>
            </p:cNvPr>
            <p:cNvSpPr txBox="1"/>
            <p:nvPr/>
          </p:nvSpPr>
          <p:spPr>
            <a:xfrm>
              <a:off x="-778177" y="5276886"/>
              <a:ext cx="4871055" cy="1752403"/>
            </a:xfrm>
            <a:prstGeom prst="rect">
              <a:avLst/>
            </a:prstGeom>
          </p:spPr>
          <p:txBody>
            <a:bodyPr wrap="square" lIns="0" tIns="0" rIns="0" bIns="0" rtlCol="0" anchor="t">
              <a:spAutoFit/>
            </a:bodyPr>
            <a:lstStyle/>
            <a:p>
              <a:pPr algn="ctr">
                <a:lnSpc>
                  <a:spcPts val="14282"/>
                </a:lnSpc>
              </a:pPr>
              <a:r>
                <a:rPr lang="en-US" sz="8800" dirty="0">
                  <a:solidFill>
                    <a:schemeClr val="accent3">
                      <a:lumMod val="50000"/>
                    </a:schemeClr>
                  </a:solidFill>
                  <a:latin typeface="Moontime"/>
                  <a:ea typeface="Moontime"/>
                  <a:cs typeface="Moontime"/>
                  <a:sym typeface="Moontime"/>
                </a:rPr>
                <a:t>Solution</a:t>
              </a:r>
            </a:p>
          </p:txBody>
        </p:sp>
      </p:grpSp>
      <p:sp>
        <p:nvSpPr>
          <p:cNvPr id="5" name="Rectangle: Rounded Corners 4">
            <a:extLst>
              <a:ext uri="{FF2B5EF4-FFF2-40B4-BE49-F238E27FC236}">
                <a16:creationId xmlns:a16="http://schemas.microsoft.com/office/drawing/2014/main" id="{22B74362-1B2B-9326-1380-B0F3C2D9ED62}"/>
              </a:ext>
            </a:extLst>
          </p:cNvPr>
          <p:cNvSpPr/>
          <p:nvPr/>
        </p:nvSpPr>
        <p:spPr>
          <a:xfrm>
            <a:off x="533400" y="495300"/>
            <a:ext cx="17221200" cy="9220200"/>
          </a:xfrm>
          <a:prstGeom prst="round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Freeform 4">
            <a:extLst>
              <a:ext uri="{FF2B5EF4-FFF2-40B4-BE49-F238E27FC236}">
                <a16:creationId xmlns:a16="http://schemas.microsoft.com/office/drawing/2014/main" id="{356F6C4A-FC6B-DAB7-BDB3-6353FD0AEC2C}"/>
              </a:ext>
            </a:extLst>
          </p:cNvPr>
          <p:cNvSpPr/>
          <p:nvPr/>
        </p:nvSpPr>
        <p:spPr>
          <a:xfrm>
            <a:off x="-2214026" y="7764484"/>
            <a:ext cx="5085708" cy="4114800"/>
          </a:xfrm>
          <a:custGeom>
            <a:avLst/>
            <a:gdLst/>
            <a:ahLst/>
            <a:cxnLst/>
            <a:rect l="l" t="t" r="r" b="b"/>
            <a:pathLst>
              <a:path w="5085708" h="4114800">
                <a:moveTo>
                  <a:pt x="0" y="0"/>
                </a:moveTo>
                <a:lnTo>
                  <a:pt x="5085708" y="0"/>
                </a:lnTo>
                <a:lnTo>
                  <a:pt x="508570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grpSp>
        <p:nvGrpSpPr>
          <p:cNvPr id="9" name="Group 8">
            <a:extLst>
              <a:ext uri="{FF2B5EF4-FFF2-40B4-BE49-F238E27FC236}">
                <a16:creationId xmlns:a16="http://schemas.microsoft.com/office/drawing/2014/main" id="{3E9AB5D8-FD96-F4A4-498C-28D79DBBDDD7}"/>
              </a:ext>
            </a:extLst>
          </p:cNvPr>
          <p:cNvGrpSpPr/>
          <p:nvPr/>
        </p:nvGrpSpPr>
        <p:grpSpPr>
          <a:xfrm>
            <a:off x="10061448" y="260039"/>
            <a:ext cx="7591746" cy="2140261"/>
            <a:chOff x="-2021175" y="1104900"/>
            <a:chExt cx="7591746" cy="2140261"/>
          </a:xfrm>
        </p:grpSpPr>
        <p:sp>
          <p:nvSpPr>
            <p:cNvPr id="6" name="Rectangle: Rounded Corners 5">
              <a:extLst>
                <a:ext uri="{FF2B5EF4-FFF2-40B4-BE49-F238E27FC236}">
                  <a16:creationId xmlns:a16="http://schemas.microsoft.com/office/drawing/2014/main" id="{5649DA0B-5A50-60AC-FB79-D0E7C7D3785F}"/>
                </a:ext>
              </a:extLst>
            </p:cNvPr>
            <p:cNvSpPr/>
            <p:nvPr/>
          </p:nvSpPr>
          <p:spPr>
            <a:xfrm>
              <a:off x="-1262223" y="1104900"/>
              <a:ext cx="5986623" cy="2140261"/>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3">
              <a:extLst>
                <a:ext uri="{FF2B5EF4-FFF2-40B4-BE49-F238E27FC236}">
                  <a16:creationId xmlns:a16="http://schemas.microsoft.com/office/drawing/2014/main" id="{F77C2F44-DE71-07BB-EFEE-2C9AC9EE615B}"/>
                </a:ext>
              </a:extLst>
            </p:cNvPr>
            <p:cNvSpPr txBox="1"/>
            <p:nvPr/>
          </p:nvSpPr>
          <p:spPr>
            <a:xfrm>
              <a:off x="-2021175" y="1340161"/>
              <a:ext cx="7591746" cy="1875513"/>
            </a:xfrm>
            <a:prstGeom prst="rect">
              <a:avLst/>
            </a:prstGeom>
          </p:spPr>
          <p:txBody>
            <a:bodyPr wrap="square" lIns="0" tIns="0" rIns="0" bIns="0" rtlCol="0" anchor="t">
              <a:spAutoFit/>
            </a:bodyPr>
            <a:lstStyle/>
            <a:p>
              <a:pPr algn="ctr">
                <a:lnSpc>
                  <a:spcPts val="14282"/>
                </a:lnSpc>
              </a:pPr>
              <a:r>
                <a:rPr lang="en-US" sz="13000" dirty="0">
                  <a:solidFill>
                    <a:schemeClr val="accent3">
                      <a:lumMod val="50000"/>
                    </a:schemeClr>
                  </a:solidFill>
                  <a:latin typeface="Moontime"/>
                  <a:ea typeface="Moontime"/>
                  <a:cs typeface="Moontime"/>
                  <a:sym typeface="Moontime"/>
                </a:rPr>
                <a:t>Conclusion</a:t>
              </a:r>
            </a:p>
          </p:txBody>
        </p:sp>
      </p:grpSp>
      <p:pic>
        <p:nvPicPr>
          <p:cNvPr id="1028" name="Picture 4">
            <a:extLst>
              <a:ext uri="{FF2B5EF4-FFF2-40B4-BE49-F238E27FC236}">
                <a16:creationId xmlns:a16="http://schemas.microsoft.com/office/drawing/2014/main" id="{0FE0B33C-794D-82A5-57FF-CA8A1F28F4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58400" y="5434190"/>
            <a:ext cx="7394769" cy="4617039"/>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2">
            <a:extLst>
              <a:ext uri="{FF2B5EF4-FFF2-40B4-BE49-F238E27FC236}">
                <a16:creationId xmlns:a16="http://schemas.microsoft.com/office/drawing/2014/main" id="{18D6A1A1-B2F4-5922-8BB6-471F77FC64A6}"/>
              </a:ext>
            </a:extLst>
          </p:cNvPr>
          <p:cNvSpPr/>
          <p:nvPr/>
        </p:nvSpPr>
        <p:spPr>
          <a:xfrm rot="5400000">
            <a:off x="-2338260" y="-820641"/>
            <a:ext cx="4415747" cy="6319852"/>
          </a:xfrm>
          <a:custGeom>
            <a:avLst/>
            <a:gdLst/>
            <a:ahLst/>
            <a:cxnLst/>
            <a:rect l="l" t="t" r="r" b="b"/>
            <a:pathLst>
              <a:path w="5452110" h="8229600">
                <a:moveTo>
                  <a:pt x="0" y="0"/>
                </a:moveTo>
                <a:lnTo>
                  <a:pt x="5452110" y="0"/>
                </a:lnTo>
                <a:lnTo>
                  <a:pt x="5452110" y="8229600"/>
                </a:lnTo>
                <a:lnTo>
                  <a:pt x="0" y="8229600"/>
                </a:lnTo>
                <a:lnTo>
                  <a:pt x="0" y="0"/>
                </a:lnTo>
                <a:close/>
              </a:path>
            </a:pathLst>
          </a:custGeom>
          <a:blipFill>
            <a:blip r:embed="rId5"/>
            <a:stretch>
              <a:fillRect/>
            </a:stretch>
          </a:blipFill>
        </p:spPr>
      </p:sp>
      <p:sp>
        <p:nvSpPr>
          <p:cNvPr id="11" name="TextBox 10">
            <a:extLst>
              <a:ext uri="{FF2B5EF4-FFF2-40B4-BE49-F238E27FC236}">
                <a16:creationId xmlns:a16="http://schemas.microsoft.com/office/drawing/2014/main" id="{C80470BC-EF36-7CC4-31B5-5DBA5D7DFFA6}"/>
              </a:ext>
            </a:extLst>
          </p:cNvPr>
          <p:cNvSpPr txBox="1"/>
          <p:nvPr/>
        </p:nvSpPr>
        <p:spPr>
          <a:xfrm>
            <a:off x="2173280" y="2703915"/>
            <a:ext cx="12915041" cy="20005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100" b="0" i="0" u="none" strike="noStrike" kern="1200" cap="none" spc="0" normalizeH="0" baseline="0" noProof="0" dirty="0">
                <a:ln>
                  <a:noFill/>
                </a:ln>
                <a:solidFill>
                  <a:prstClr val="white"/>
                </a:solidFill>
                <a:effectLst/>
                <a:uLnTx/>
                <a:uFillTx/>
                <a:latin typeface="Glacial Indifference" panose="020B0604020202020204" charset="0"/>
                <a:ea typeface="+mn-ea"/>
                <a:cs typeface="+mn-cs"/>
              </a:rPr>
              <a:t>Farmers constitute 47 to 58 percent of the Indian population and agriculture contributes to around 20% of India’s GDP. </a:t>
            </a:r>
            <a:r>
              <a:rPr kumimoji="0" lang="en-IN" sz="3100" b="0" i="0" u="none" strike="noStrike" kern="1200" cap="none" spc="0" normalizeH="0" baseline="0" noProof="0" dirty="0">
                <a:ln>
                  <a:noFill/>
                </a:ln>
                <a:solidFill>
                  <a:prstClr val="white"/>
                </a:solidFill>
                <a:effectLst/>
                <a:uLnTx/>
                <a:uFillTx/>
                <a:latin typeface="Glacial Indifference" panose="020B0604020202020204" charset="0"/>
                <a:ea typeface="+mn-ea"/>
                <a:cs typeface="+mn-cs"/>
              </a:rPr>
              <a:t>Yet they face several challenges in accessing the aid needed to actually optimize their living in terms of loss management and income.</a:t>
            </a:r>
          </a:p>
        </p:txBody>
      </p:sp>
      <p:sp>
        <p:nvSpPr>
          <p:cNvPr id="14" name="TextBox 13">
            <a:extLst>
              <a:ext uri="{FF2B5EF4-FFF2-40B4-BE49-F238E27FC236}">
                <a16:creationId xmlns:a16="http://schemas.microsoft.com/office/drawing/2014/main" id="{B3D62077-AE42-3753-A176-8775111F6CA0}"/>
              </a:ext>
            </a:extLst>
          </p:cNvPr>
          <p:cNvSpPr txBox="1"/>
          <p:nvPr/>
        </p:nvSpPr>
        <p:spPr>
          <a:xfrm>
            <a:off x="2475325" y="4690373"/>
            <a:ext cx="12915041" cy="152349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100" b="0" i="0" u="none" strike="noStrike" kern="1200" cap="none" spc="0" normalizeH="0" baseline="0" noProof="0" dirty="0">
                <a:ln>
                  <a:noFill/>
                </a:ln>
                <a:solidFill>
                  <a:prstClr val="white"/>
                </a:solidFill>
                <a:effectLst/>
                <a:uLnTx/>
                <a:uFillTx/>
                <a:latin typeface="Glacial Indifference" panose="020B0604020202020204" charset="0"/>
                <a:ea typeface="+mn-ea"/>
                <a:cs typeface="+mn-cs"/>
              </a:rPr>
              <a:t>By harnessing the recent developments of AI, we aim to bridge the information gap by providing real time, localized market price updates and insurance guidance in a friendly and understandable way.</a:t>
            </a:r>
          </a:p>
        </p:txBody>
      </p:sp>
      <p:sp>
        <p:nvSpPr>
          <p:cNvPr id="18" name="TextBox 17">
            <a:extLst>
              <a:ext uri="{FF2B5EF4-FFF2-40B4-BE49-F238E27FC236}">
                <a16:creationId xmlns:a16="http://schemas.microsoft.com/office/drawing/2014/main" id="{A3CEACE6-3F25-DEB7-45C9-163E65334B82}"/>
              </a:ext>
            </a:extLst>
          </p:cNvPr>
          <p:cNvSpPr txBox="1"/>
          <p:nvPr/>
        </p:nvSpPr>
        <p:spPr>
          <a:xfrm>
            <a:off x="2871068" y="6322027"/>
            <a:ext cx="8470374" cy="20005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100" b="0" i="0" u="none" strike="noStrike" kern="1200" cap="none" spc="0" normalizeH="0" baseline="0" noProof="0" dirty="0">
                <a:ln>
                  <a:noFill/>
                </a:ln>
                <a:solidFill>
                  <a:prstClr val="white"/>
                </a:solidFill>
                <a:effectLst/>
                <a:uLnTx/>
                <a:uFillTx/>
                <a:latin typeface="Glacial Indifference" panose="020B0604020202020204" charset="0"/>
                <a:ea typeface="+mn-ea"/>
                <a:cs typeface="+mn-cs"/>
              </a:rPr>
              <a:t>The proposed platform can change the agricultural landscape by increasing economic resilience, improving livelihoods and promoting sustainable development in rural areas.</a:t>
            </a:r>
          </a:p>
        </p:txBody>
      </p:sp>
      <p:sp>
        <p:nvSpPr>
          <p:cNvPr id="19" name="Freeform 2">
            <a:extLst>
              <a:ext uri="{FF2B5EF4-FFF2-40B4-BE49-F238E27FC236}">
                <a16:creationId xmlns:a16="http://schemas.microsoft.com/office/drawing/2014/main" id="{1093173E-3194-90E2-999E-730994AEEF57}"/>
              </a:ext>
            </a:extLst>
          </p:cNvPr>
          <p:cNvSpPr/>
          <p:nvPr/>
        </p:nvSpPr>
        <p:spPr>
          <a:xfrm>
            <a:off x="15583805" y="-4226669"/>
            <a:ext cx="2446436" cy="4114800"/>
          </a:xfrm>
          <a:custGeom>
            <a:avLst/>
            <a:gdLst/>
            <a:ahLst/>
            <a:cxnLst/>
            <a:rect l="l" t="t" r="r" b="b"/>
            <a:pathLst>
              <a:path w="2446436" h="4114800">
                <a:moveTo>
                  <a:pt x="0" y="0"/>
                </a:moveTo>
                <a:lnTo>
                  <a:pt x="2446436" y="0"/>
                </a:lnTo>
                <a:lnTo>
                  <a:pt x="244643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extLst>
      <p:ext uri="{BB962C8B-B14F-4D97-AF65-F5344CB8AC3E}">
        <p14:creationId xmlns:p14="http://schemas.microsoft.com/office/powerpoint/2010/main" val="375432444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562172" y="-668293"/>
            <a:ext cx="2446436" cy="4114800"/>
          </a:xfrm>
          <a:custGeom>
            <a:avLst/>
            <a:gdLst/>
            <a:ahLst/>
            <a:cxnLst/>
            <a:rect l="l" t="t" r="r" b="b"/>
            <a:pathLst>
              <a:path w="2446436" h="4114800">
                <a:moveTo>
                  <a:pt x="0" y="0"/>
                </a:moveTo>
                <a:lnTo>
                  <a:pt x="2446436" y="0"/>
                </a:lnTo>
                <a:lnTo>
                  <a:pt x="244643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864009" y="6950278"/>
            <a:ext cx="2423991" cy="4114800"/>
          </a:xfrm>
          <a:custGeom>
            <a:avLst/>
            <a:gdLst/>
            <a:ahLst/>
            <a:cxnLst/>
            <a:rect l="l" t="t" r="r" b="b"/>
            <a:pathLst>
              <a:path w="2423991" h="4114800">
                <a:moveTo>
                  <a:pt x="0" y="0"/>
                </a:moveTo>
                <a:lnTo>
                  <a:pt x="2423991" y="0"/>
                </a:lnTo>
                <a:lnTo>
                  <a:pt x="242399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293156" y="-403679"/>
            <a:ext cx="11009614" cy="10362799"/>
          </a:xfrm>
          <a:custGeom>
            <a:avLst/>
            <a:gdLst/>
            <a:ahLst/>
            <a:cxnLst/>
            <a:rect l="l" t="t" r="r" b="b"/>
            <a:pathLst>
              <a:path w="11009614" h="10362799">
                <a:moveTo>
                  <a:pt x="0" y="0"/>
                </a:moveTo>
                <a:lnTo>
                  <a:pt x="11009613" y="0"/>
                </a:lnTo>
                <a:lnTo>
                  <a:pt x="11009613" y="10362799"/>
                </a:lnTo>
                <a:lnTo>
                  <a:pt x="0" y="10362799"/>
                </a:lnTo>
                <a:lnTo>
                  <a:pt x="0" y="0"/>
                </a:lnTo>
                <a:close/>
              </a:path>
            </a:pathLst>
          </a:custGeom>
          <a:blipFill>
            <a:blip r:embed="rId6"/>
            <a:stretch>
              <a:fillRect/>
            </a:stretch>
          </a:blipFill>
        </p:spPr>
      </p:sp>
      <p:sp>
        <p:nvSpPr>
          <p:cNvPr id="5" name="TextBox 5"/>
          <p:cNvSpPr txBox="1"/>
          <p:nvPr/>
        </p:nvSpPr>
        <p:spPr>
          <a:xfrm>
            <a:off x="3985231" y="4362956"/>
            <a:ext cx="10317538" cy="2646937"/>
          </a:xfrm>
          <a:prstGeom prst="rect">
            <a:avLst/>
          </a:prstGeom>
        </p:spPr>
        <p:txBody>
          <a:bodyPr lIns="0" tIns="0" rIns="0" bIns="0" rtlCol="0" anchor="t">
            <a:spAutoFit/>
          </a:bodyPr>
          <a:lstStyle/>
          <a:p>
            <a:pPr algn="ctr">
              <a:lnSpc>
                <a:spcPts val="9011"/>
              </a:lnSpc>
            </a:pPr>
            <a:r>
              <a:rPr lang="en-US" sz="17003">
                <a:solidFill>
                  <a:srgbClr val="22423D"/>
                </a:solidFill>
                <a:latin typeface="Moontime"/>
                <a:ea typeface="Moontime"/>
                <a:cs typeface="Moontime"/>
                <a:sym typeface="Moontime"/>
              </a:rPr>
              <a:t>Thank</a:t>
            </a:r>
          </a:p>
          <a:p>
            <a:pPr algn="ctr">
              <a:lnSpc>
                <a:spcPts val="9011"/>
              </a:lnSpc>
            </a:pPr>
            <a:r>
              <a:rPr lang="en-US" sz="17003">
                <a:solidFill>
                  <a:srgbClr val="22423D"/>
                </a:solidFill>
                <a:latin typeface="Moontime"/>
                <a:ea typeface="Moontime"/>
                <a:cs typeface="Moontime"/>
                <a:sym typeface="Moontime"/>
              </a:rPr>
              <a:t>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TotalTime>
  <Words>356</Words>
  <Application>Microsoft Office PowerPoint</Application>
  <PresentationFormat>Custom</PresentationFormat>
  <Paragraphs>41</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Glacial Indifference</vt:lpstr>
      <vt:lpstr>Arial</vt:lpstr>
      <vt:lpstr>Calibri</vt:lpstr>
      <vt:lpstr>Moontime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Beige Brown Minimal Organic Creative Project Presentation</dc:title>
  <dc:creator>Rajatha Shravyaa</dc:creator>
  <cp:lastModifiedBy>Shaurya N</cp:lastModifiedBy>
  <cp:revision>2</cp:revision>
  <dcterms:created xsi:type="dcterms:W3CDTF">2006-08-16T00:00:00Z</dcterms:created>
  <dcterms:modified xsi:type="dcterms:W3CDTF">2024-11-29T12:49:41Z</dcterms:modified>
  <dc:identifier>DAGX2tu2dvY</dc:identifier>
</cp:coreProperties>
</file>